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276" r:id="rId2"/>
    <p:sldId id="279" r:id="rId3"/>
    <p:sldId id="284" r:id="rId4"/>
    <p:sldId id="319" r:id="rId5"/>
    <p:sldId id="325" r:id="rId6"/>
    <p:sldId id="320" r:id="rId7"/>
    <p:sldId id="321" r:id="rId8"/>
    <p:sldId id="322" r:id="rId9"/>
    <p:sldId id="324" r:id="rId10"/>
    <p:sldId id="326" r:id="rId11"/>
    <p:sldId id="327" r:id="rId12"/>
    <p:sldId id="328" r:id="rId13"/>
    <p:sldId id="329" r:id="rId14"/>
    <p:sldId id="318" r:id="rId15"/>
    <p:sldId id="323" r:id="rId16"/>
    <p:sldId id="317" r:id="rId17"/>
    <p:sldId id="314" r:id="rId18"/>
    <p:sldId id="315" r:id="rId19"/>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7913"/>
    <a:srgbClr val="F57B17"/>
    <a:srgbClr val="E86E0A"/>
    <a:srgbClr val="FF5050"/>
    <a:srgbClr val="F4C5C4"/>
    <a:srgbClr val="E8E8E8"/>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06" autoAdjust="0"/>
    <p:restoredTop sz="86420" autoAdjust="0"/>
  </p:normalViewPr>
  <p:slideViewPr>
    <p:cSldViewPr>
      <p:cViewPr varScale="1">
        <p:scale>
          <a:sx n="76" d="100"/>
          <a:sy n="76" d="100"/>
        </p:scale>
        <p:origin x="348" y="84"/>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6" d="100"/>
          <a:sy n="56" d="100"/>
        </p:scale>
        <p:origin x="-2874"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D92D486-EF53-42DD-8F47-C393E102303D}" type="datetimeFigureOut">
              <a:rPr lang="en-IN" smtClean="0"/>
              <a:t>21-10-2021</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261DD6-B0E0-44C7-A874-0547BE1A9C3C}" type="slidenum">
              <a:rPr lang="en-IN" smtClean="0"/>
              <a:t>‹#›</a:t>
            </a:fld>
            <a:endParaRPr lang="en-IN"/>
          </a:p>
        </p:txBody>
      </p:sp>
    </p:spTree>
    <p:extLst>
      <p:ext uri="{BB962C8B-B14F-4D97-AF65-F5344CB8AC3E}">
        <p14:creationId xmlns:p14="http://schemas.microsoft.com/office/powerpoint/2010/main" val="4143827441"/>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png>
</file>

<file path=ppt/media/image13.jpeg>
</file>

<file path=ppt/media/image14.jpg>
</file>

<file path=ppt/media/image15.tiff>
</file>

<file path=ppt/media/image16.jpeg>
</file>

<file path=ppt/media/image17.jpeg>
</file>

<file path=ppt/media/image18.tiff>
</file>

<file path=ppt/media/image19.tiff>
</file>

<file path=ppt/media/image2.png>
</file>

<file path=ppt/media/image20.tiff>
</file>

<file path=ppt/media/image21.tiff>
</file>

<file path=ppt/media/image22.jpeg>
</file>

<file path=ppt/media/image23.jpg>
</file>

<file path=ppt/media/image24.jpg>
</file>

<file path=ppt/media/image25.jpg>
</file>

<file path=ppt/media/image26.png>
</file>

<file path=ppt/media/image3.jpg>
</file>

<file path=ppt/media/image4.png>
</file>

<file path=ppt/media/image5.pn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10/21/2021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6739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81300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0" y="3886200"/>
            <a:ext cx="12188825"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a:solidFill>
                <a:prstClr val="white"/>
              </a:solidFill>
            </a:endParaRPr>
          </a:p>
        </p:txBody>
      </p:sp>
      <p:sp>
        <p:nvSpPr>
          <p:cNvPr id="2" name="Title 1"/>
          <p:cNvSpPr>
            <a:spLocks noGrp="1"/>
          </p:cNvSpPr>
          <p:nvPr>
            <p:ph type="ctrTitle"/>
          </p:nvPr>
        </p:nvSpPr>
        <p:spPr>
          <a:xfrm>
            <a:off x="914162" y="3887117"/>
            <a:ext cx="10360501"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a:t>Click to edit Master title style</a:t>
            </a:r>
          </a:p>
        </p:txBody>
      </p:sp>
      <p:sp>
        <p:nvSpPr>
          <p:cNvPr id="3" name="Subtitle 2"/>
          <p:cNvSpPr>
            <a:spLocks noGrp="1"/>
          </p:cNvSpPr>
          <p:nvPr>
            <p:ph type="subTitle" idx="1"/>
          </p:nvPr>
        </p:nvSpPr>
        <p:spPr>
          <a:xfrm>
            <a:off x="1828324" y="4399020"/>
            <a:ext cx="8532178"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78D6DB-6798-42D2-B9AD-FC6F1C72FC30}" type="datetimeFigureOut">
              <a:rPr lang="en-US" smtClean="0"/>
              <a:pPr/>
              <a:t>10/21/2021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a:p>
        </p:txBody>
      </p:sp>
    </p:spTree>
    <p:extLst>
      <p:ext uri="{BB962C8B-B14F-4D97-AF65-F5344CB8AC3E}">
        <p14:creationId xmlns:p14="http://schemas.microsoft.com/office/powerpoint/2010/main" val="174154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1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42987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7389813" y="1196752"/>
            <a:ext cx="396081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942521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609600" y="1196752"/>
            <a:ext cx="440469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295077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9"/>
            <a:ext cx="4404851" cy="1642193"/>
          </a:xfrm>
        </p:spPr>
        <p:txBody>
          <a:bodyPr>
            <a:noAutofit/>
          </a:bodyPr>
          <a:lstStyle>
            <a:lvl1pPr>
              <a:defRPr sz="3600"/>
            </a:lvl1pPr>
          </a:lstStyle>
          <a:p>
            <a:r>
              <a:rPr lang="en-US" dirty="0"/>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609600" y="2060848"/>
            <a:ext cx="4404692" cy="3816424"/>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24050772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6812494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1290817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753814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841580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5350223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2" name="Footer Placeholder 4">
            <a:extLst>
              <a:ext uri="{FF2B5EF4-FFF2-40B4-BE49-F238E27FC236}">
                <a16:creationId xmlns="" xmlns:a16="http://schemas.microsoft.com/office/drawing/2014/main" id="{C1A85F3E-2CF6-9E46-AE01-96E27850575D}"/>
              </a:ext>
            </a:extLst>
          </p:cNvPr>
          <p:cNvSpPr txBox="1">
            <a:spLocks/>
          </p:cNvSpPr>
          <p:nvPr userDrawn="1"/>
        </p:nvSpPr>
        <p:spPr>
          <a:xfrm>
            <a:off x="4319338" y="6408740"/>
            <a:ext cx="3431005" cy="304881"/>
          </a:xfrm>
          <a:prstGeom prst="rect">
            <a:avLst/>
          </a:prstGeom>
        </p:spPr>
        <p:txBody>
          <a:bodyPr/>
          <a:lstStyle>
            <a:defPPr>
              <a:defRPr lang="en-US"/>
            </a:defPPr>
            <a:lvl1pPr marL="0" algn="ct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prstClr val="black"/>
                </a:solidFill>
                <a:latin typeface="Arial" panose="020B0604020202020204" pitchFamily="34" charset="0"/>
                <a:cs typeface="Arial" panose="020B0604020202020204" pitchFamily="34" charset="0"/>
              </a:rPr>
              <a:t>Private and Confidential</a:t>
            </a:r>
          </a:p>
        </p:txBody>
      </p:sp>
      <p:sp>
        <p:nvSpPr>
          <p:cNvPr id="3" name="Slide Number Placeholder 5">
            <a:extLst>
              <a:ext uri="{FF2B5EF4-FFF2-40B4-BE49-F238E27FC236}">
                <a16:creationId xmlns="" xmlns:a16="http://schemas.microsoft.com/office/drawing/2014/main" id="{3EA0CF45-0B24-394D-8134-22C65E72D591}"/>
              </a:ext>
            </a:extLst>
          </p:cNvPr>
          <p:cNvSpPr txBox="1">
            <a:spLocks/>
          </p:cNvSpPr>
          <p:nvPr userDrawn="1"/>
        </p:nvSpPr>
        <p:spPr>
          <a:xfrm>
            <a:off x="10846469" y="6408740"/>
            <a:ext cx="1066800" cy="182563"/>
          </a:xfrm>
          <a:prstGeom prst="rect">
            <a:avLst/>
          </a:prstGeom>
        </p:spPr>
        <p:txBody>
          <a:bodyPr/>
          <a:lstStyle>
            <a:defPPr>
              <a:defRPr lang="en-US"/>
            </a:defPPr>
            <a:lvl1pPr marL="0" algn="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6F68F43-4567-4CB0-B00D-7267D614B448}" type="slidenum">
              <a:rPr lang="en-US" sz="1400" smtClean="0">
                <a:solidFill>
                  <a:prstClr val="black"/>
                </a:solidFill>
                <a:latin typeface="Arial" panose="020B0604020202020204" pitchFamily="34" charset="0"/>
                <a:cs typeface="Arial" panose="020B0604020202020204" pitchFamily="34" charset="0"/>
              </a:rPr>
              <a:pPr/>
              <a:t>‹#›</a:t>
            </a:fld>
            <a:endParaRPr lang="en-US" sz="1400" dirty="0">
              <a:solidFill>
                <a:prstClr val="black"/>
              </a:solidFill>
              <a:latin typeface="Arial" panose="020B0604020202020204" pitchFamily="34" charset="0"/>
              <a:cs typeface="Arial" panose="020B0604020202020204" pitchFamily="34" charset="0"/>
            </a:endParaRPr>
          </a:p>
        </p:txBody>
      </p:sp>
      <p:sp>
        <p:nvSpPr>
          <p:cNvPr id="4" name="Rectangle 4">
            <a:extLst>
              <a:ext uri="{FF2B5EF4-FFF2-40B4-BE49-F238E27FC236}">
                <a16:creationId xmlns="" xmlns:a16="http://schemas.microsoft.com/office/drawing/2014/main" id="{4FBA1CD0-DC43-5542-B28E-D985E1AF9A7D}"/>
              </a:ext>
            </a:extLst>
          </p:cNvPr>
          <p:cNvSpPr/>
          <p:nvPr userDrawn="1"/>
        </p:nvSpPr>
        <p:spPr>
          <a:xfrm flipH="1">
            <a:off x="1588" y="627903"/>
            <a:ext cx="560273"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endParaRPr lang="en-US" sz="2399">
              <a:solidFill>
                <a:srgbClr val="FFFFFF"/>
              </a:solidFill>
              <a:latin typeface="Arial" panose="020B0604020202020204"/>
            </a:endParaRPr>
          </a:p>
        </p:txBody>
      </p:sp>
      <p:pic>
        <p:nvPicPr>
          <p:cNvPr id="5" name="Picture 4">
            <a:extLst>
              <a:ext uri="{FF2B5EF4-FFF2-40B4-BE49-F238E27FC236}">
                <a16:creationId xmlns="" xmlns:a16="http://schemas.microsoft.com/office/drawing/2014/main" id="{644539BE-18A6-1948-BE82-02455FBCC53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1021344" y="338346"/>
            <a:ext cx="891925" cy="791393"/>
          </a:xfrm>
          <a:prstGeom prst="rect">
            <a:avLst/>
          </a:prstGeom>
        </p:spPr>
      </p:pic>
      <p:sp>
        <p:nvSpPr>
          <p:cNvPr id="6" name="Title 5">
            <a:extLst>
              <a:ext uri="{FF2B5EF4-FFF2-40B4-BE49-F238E27FC236}">
                <a16:creationId xmlns="" xmlns:a16="http://schemas.microsoft.com/office/drawing/2014/main" id="{5E39C373-21EA-5D42-A674-B1D80B4D9D8D}"/>
              </a:ext>
            </a:extLst>
          </p:cNvPr>
          <p:cNvSpPr>
            <a:spLocks noGrp="1"/>
          </p:cNvSpPr>
          <p:nvPr>
            <p:ph type="title" hasCustomPrompt="1"/>
          </p:nvPr>
        </p:nvSpPr>
        <p:spPr>
          <a:xfrm>
            <a:off x="655150" y="495335"/>
            <a:ext cx="10512862" cy="640714"/>
          </a:xfrm>
        </p:spPr>
        <p:txBody>
          <a:bodyPr>
            <a:normAutofit/>
          </a:bodyPr>
          <a:lstStyle>
            <a:lvl1pPr>
              <a:defRPr sz="2199" b="1">
                <a:solidFill>
                  <a:schemeClr val="tx2">
                    <a:lumMod val="75000"/>
                  </a:schemeClr>
                </a:solidFill>
                <a:latin typeface="Arial" panose="020B0604020202020204" pitchFamily="34" charset="0"/>
                <a:ea typeface="Open Sans" panose="020B0606030504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102669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2130426"/>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577184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E11C3564-CF67-FE45-A9E2-4B3C230C88D2}"/>
              </a:ext>
            </a:extLst>
          </p:cNvPr>
          <p:cNvSpPr>
            <a:spLocks noGrp="1"/>
          </p:cNvSpPr>
          <p:nvPr>
            <p:ph type="pic" sz="quarter" idx="14"/>
          </p:nvPr>
        </p:nvSpPr>
        <p:spPr>
          <a:xfrm>
            <a:off x="0" y="-1"/>
            <a:ext cx="12188825"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252369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0495" y="3645024"/>
            <a:ext cx="10827834" cy="1362075"/>
          </a:xfrm>
        </p:spPr>
        <p:txBody>
          <a:bodyPr anchor="t"/>
          <a:lstStyle>
            <a:lvl1pPr algn="ctr">
              <a:defRPr sz="5300" b="1" cap="all"/>
            </a:lvl1pPr>
          </a:lstStyle>
          <a:p>
            <a:r>
              <a:rPr lang="en-US"/>
              <a:t>Click to edit Master 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118170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67070" y="881262"/>
            <a:ext cx="9195625" cy="1470025"/>
          </a:xfrm>
        </p:spPr>
        <p:txBody>
          <a:bodyPr anchor="t">
            <a:normAutofit/>
          </a:bodyPr>
          <a:lstStyle>
            <a:lvl1pPr algn="l">
              <a:defRPr sz="4400"/>
            </a:lvl1pPr>
          </a:lstStyle>
          <a:p>
            <a:r>
              <a:rPr lang="en-US" dirty="0"/>
              <a:t>Click to edit Master title style</a:t>
            </a:r>
          </a:p>
        </p:txBody>
      </p:sp>
      <p:sp>
        <p:nvSpPr>
          <p:cNvPr id="3" name="Subtitle 2"/>
          <p:cNvSpPr>
            <a:spLocks noGrp="1"/>
          </p:cNvSpPr>
          <p:nvPr>
            <p:ph type="subTitle" idx="1"/>
          </p:nvPr>
        </p:nvSpPr>
        <p:spPr>
          <a:xfrm>
            <a:off x="2349996" y="3048744"/>
            <a:ext cx="9217024" cy="1752600"/>
          </a:xfrm>
        </p:spPr>
        <p:txBody>
          <a:bodyPr>
            <a:normAutofit/>
          </a:bodyPr>
          <a:lstStyle>
            <a:lvl1pPr marL="0" indent="0" algn="l">
              <a:buNone/>
              <a:defRPr sz="2400">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21336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51923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531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795899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142987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10/21/2021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6"/>
          <p:cNvSpPr>
            <a:spLocks noGrp="1"/>
          </p:cNvSpPr>
          <p:nvPr>
            <p:ph sz="quarter" idx="15"/>
          </p:nvPr>
        </p:nvSpPr>
        <p:spPr>
          <a:xfrm>
            <a:off x="608012" y="4794325"/>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3" name="Content Placeholder 6"/>
          <p:cNvSpPr>
            <a:spLocks noGrp="1"/>
          </p:cNvSpPr>
          <p:nvPr>
            <p:ph sz="quarter" idx="16"/>
          </p:nvPr>
        </p:nvSpPr>
        <p:spPr>
          <a:xfrm>
            <a:off x="4125912" y="4794325"/>
            <a:ext cx="3940258"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4" name="Content Placeholder 6"/>
          <p:cNvSpPr>
            <a:spLocks noGrp="1"/>
          </p:cNvSpPr>
          <p:nvPr>
            <p:ph sz="quarter" idx="17"/>
          </p:nvPr>
        </p:nvSpPr>
        <p:spPr>
          <a:xfrm>
            <a:off x="8240712" y="4788396"/>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5" name="Content Placeholder 6"/>
          <p:cNvSpPr>
            <a:spLocks noGrp="1"/>
          </p:cNvSpPr>
          <p:nvPr>
            <p:ph sz="quarter" idx="18"/>
          </p:nvPr>
        </p:nvSpPr>
        <p:spPr>
          <a:xfrm>
            <a:off x="608012" y="4277817"/>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6" name="Content Placeholder 6"/>
          <p:cNvSpPr>
            <a:spLocks noGrp="1"/>
          </p:cNvSpPr>
          <p:nvPr>
            <p:ph sz="quarter" idx="19"/>
          </p:nvPr>
        </p:nvSpPr>
        <p:spPr>
          <a:xfrm>
            <a:off x="4125912" y="4277817"/>
            <a:ext cx="3940258"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7" name="Content Placeholder 6"/>
          <p:cNvSpPr>
            <a:spLocks noGrp="1"/>
          </p:cNvSpPr>
          <p:nvPr>
            <p:ph sz="quarter" idx="20"/>
          </p:nvPr>
        </p:nvSpPr>
        <p:spPr>
          <a:xfrm>
            <a:off x="8240712" y="4271888"/>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947844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9"/>
            <a:ext cx="10969943" cy="711081"/>
          </a:xfrm>
          <a:prstGeom prst="rect">
            <a:avLst/>
          </a:prstGeom>
        </p:spPr>
        <p:txBody>
          <a:bodyPr vert="horz" lIns="121899" tIns="60949" rIns="121899" bIns="60949" rtlCol="0" anchor="ctr">
            <a:normAutofit/>
          </a:bodyPr>
          <a:lstStyle/>
          <a:p>
            <a:r>
              <a:rPr lang="en-US"/>
              <a:t>Click to edit Master title style</a:t>
            </a:r>
          </a:p>
        </p:txBody>
      </p:sp>
      <p:sp>
        <p:nvSpPr>
          <p:cNvPr id="3" name="Text Placeholder 2"/>
          <p:cNvSpPr>
            <a:spLocks noGrp="1"/>
          </p:cNvSpPr>
          <p:nvPr>
            <p:ph type="body" idx="1"/>
          </p:nvPr>
        </p:nvSpPr>
        <p:spPr>
          <a:xfrm>
            <a:off x="609441" y="1138425"/>
            <a:ext cx="10969943" cy="4987739"/>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10/21/2021</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1" r:id="rId3"/>
    <p:sldLayoutId id="2147483663" r:id="rId4"/>
    <p:sldLayoutId id="2147483650" r:id="rId5"/>
    <p:sldLayoutId id="2147483652" r:id="rId6"/>
    <p:sldLayoutId id="2147483653" r:id="rId7"/>
    <p:sldLayoutId id="2147483654" r:id="rId8"/>
    <p:sldLayoutId id="2147483664" r:id="rId9"/>
    <p:sldLayoutId id="2147483662" r:id="rId10"/>
    <p:sldLayoutId id="2147483665" r:id="rId11"/>
    <p:sldLayoutId id="2147483666" r:id="rId12"/>
    <p:sldLayoutId id="2147483667" r:id="rId13"/>
    <p:sldLayoutId id="2147483655" r:id="rId14"/>
    <p:sldLayoutId id="2147483656" r:id="rId15"/>
    <p:sldLayoutId id="2147483657" r:id="rId16"/>
    <p:sldLayoutId id="2147483658" r:id="rId17"/>
    <p:sldLayoutId id="2147483659" r:id="rId18"/>
    <p:sldLayoutId id="2147483668" r:id="rId19"/>
    <p:sldLayoutId id="2147483669" r:id="rId20"/>
  </p:sldLayoutIdLst>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4.png"/><Relationship Id="rId1" Type="http://schemas.openxmlformats.org/officeDocument/2006/relationships/slideLayout" Target="../slideLayouts/slideLayout8.xml"/><Relationship Id="rId5" Type="http://schemas.openxmlformats.org/officeDocument/2006/relationships/hyperlink" Target="https://github.com/soyuztechnologies/LamResearchS4HANA/blob/master/ABAP%20on%20HANA/Day%205/Aggregation%20Scenario.txt" TargetMode="External"/><Relationship Id="rId4" Type="http://schemas.openxmlformats.org/officeDocument/2006/relationships/hyperlink" Target="https://github.com/soyuztechnologies/LamResearchS4HANA/blob/master/ABAP%20on%20HANA/Day%205/OIA%20Scenario.txt"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tiff"/><Relationship Id="rId1" Type="http://schemas.openxmlformats.org/officeDocument/2006/relationships/slideLayout" Target="../slideLayouts/slideLayout8.xml"/><Relationship Id="rId4" Type="http://schemas.openxmlformats.org/officeDocument/2006/relationships/image" Target="../media/image16.jpe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anubhavtrainings.com/" TargetMode="Externa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image" Target="../media/image17.jpeg"/><Relationship Id="rId7" Type="http://schemas.openxmlformats.org/officeDocument/2006/relationships/image" Target="../media/image21.tiff"/><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image" Target="../media/image20.tiff"/><Relationship Id="rId5" Type="http://schemas.openxmlformats.org/officeDocument/2006/relationships/image" Target="../media/image19.tiff"/><Relationship Id="rId10" Type="http://schemas.openxmlformats.org/officeDocument/2006/relationships/image" Target="../media/image4.png"/><Relationship Id="rId4" Type="http://schemas.openxmlformats.org/officeDocument/2006/relationships/image" Target="../media/image18.tiff"/><Relationship Id="rId9" Type="http://schemas.openxmlformats.org/officeDocument/2006/relationships/hyperlink" Target="https://anubhavtrainings.com/" TargetMode="External"/></Relationships>
</file>

<file path=ppt/slides/_rels/slide18.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3.jpg"/><Relationship Id="rId7" Type="http://schemas.openxmlformats.org/officeDocument/2006/relationships/image" Target="../media/image25.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14.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4.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hyperlink" Target="https://blogs.sap.com/2014/06/27/unleash-the-power-of-sap-hana-from-your-abap-custom-code-accelerate-your-custom-reports-like-never-before-detect-and-prioritize-your-custom-code/" TargetMode="External"/><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oyuztechnologies/SoperaStreriaTraining/blob/master/ABAP%20on%20HANA/Day%205/Performance_DB_Checks.txt" TargetMode="External"/><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1" name="Rectangle 10"/>
          <p:cNvSpPr/>
          <p:nvPr/>
        </p:nvSpPr>
        <p:spPr>
          <a:xfrm>
            <a:off x="0" y="0"/>
            <a:ext cx="12215092"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p:cNvSpPr/>
          <p:nvPr/>
        </p:nvSpPr>
        <p:spPr>
          <a:xfrm>
            <a:off x="0" y="27384"/>
            <a:ext cx="12188825" cy="6858000"/>
          </a:xfrm>
          <a:prstGeom prst="rect">
            <a:avLst/>
          </a:prstGeom>
          <a:gradFill flip="none" rotWithShape="1">
            <a:gsLst>
              <a:gs pos="0">
                <a:schemeClr val="tx2">
                  <a:lumMod val="60000"/>
                  <a:lumOff val="40000"/>
                </a:schemeClr>
              </a:gs>
              <a:gs pos="51000">
                <a:schemeClr val="bg1">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itle 2"/>
          <p:cNvSpPr>
            <a:spLocks noGrp="1"/>
          </p:cNvSpPr>
          <p:nvPr>
            <p:ph type="title"/>
          </p:nvPr>
        </p:nvSpPr>
        <p:spPr>
          <a:xfrm>
            <a:off x="680495" y="3645024"/>
            <a:ext cx="10827834" cy="1362075"/>
          </a:xfrm>
        </p:spPr>
        <p:txBody>
          <a:bodyPr>
            <a:noAutofit/>
          </a:bodyPr>
          <a:lstStyle/>
          <a:p>
            <a:r>
              <a:rPr lang="en-IN" sz="6000" b="0" dirty="0" smtClean="0">
                <a:solidFill>
                  <a:schemeClr val="bg1"/>
                </a:solidFill>
                <a:latin typeface="Patua One" pitchFamily="2" charset="0"/>
              </a:rPr>
              <a:t>ABAP on Hana</a:t>
            </a:r>
            <a:br>
              <a:rPr lang="en-IN" sz="6000" b="0" dirty="0" smtClean="0">
                <a:solidFill>
                  <a:schemeClr val="bg1"/>
                </a:solidFill>
                <a:latin typeface="Patua One" pitchFamily="2" charset="0"/>
              </a:rPr>
            </a:br>
            <a:r>
              <a:rPr lang="en-IN" sz="6000" b="0" dirty="0" smtClean="0">
                <a:solidFill>
                  <a:schemeClr val="bg1"/>
                </a:solidFill>
                <a:latin typeface="Patua One" pitchFamily="2" charset="0"/>
              </a:rPr>
              <a:t>s/4 Hana Training</a:t>
            </a:r>
            <a:endParaRPr lang="en-IN" sz="5400" b="0" dirty="0">
              <a:solidFill>
                <a:schemeClr val="bg1"/>
              </a:solidFill>
              <a:latin typeface="Arial" pitchFamily="34" charset="0"/>
              <a:cs typeface="Arial" pitchFamily="34" charset="0"/>
            </a:endParaRPr>
          </a:p>
        </p:txBody>
      </p:sp>
      <p:sp>
        <p:nvSpPr>
          <p:cNvPr id="6" name="Rectangle 5"/>
          <p:cNvSpPr/>
          <p:nvPr/>
        </p:nvSpPr>
        <p:spPr>
          <a:xfrm>
            <a:off x="693812" y="3238376"/>
            <a:ext cx="10801200" cy="288032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121" y="6093296"/>
            <a:ext cx="716699" cy="707887"/>
          </a:xfrm>
          <a:prstGeom prst="rect">
            <a:avLst/>
          </a:prstGeom>
        </p:spPr>
      </p:pic>
      <p:pic>
        <p:nvPicPr>
          <p:cNvPr id="9" name="Picture 8">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58908" y="44625"/>
            <a:ext cx="1584176" cy="1564698"/>
          </a:xfrm>
          <a:prstGeom prst="rect">
            <a:avLst/>
          </a:prstGeom>
        </p:spPr>
      </p:pic>
      <p:sp>
        <p:nvSpPr>
          <p:cNvPr id="10" name="TextBox 3">
            <a:extLst>
              <a:ext uri="{FF2B5EF4-FFF2-40B4-BE49-F238E27FC236}">
                <a16:creationId xmlns:lc="http://schemas.openxmlformats.org/drawingml/2006/lockedCanvas" xmlns="" xmlns:a16="http://schemas.microsoft.com/office/drawing/2014/main" id="{CD9849B0-BCB0-4466-8FC9-5ADD342E24D4}"/>
              </a:ext>
            </a:extLst>
          </p:cNvPr>
          <p:cNvSpPr txBox="1"/>
          <p:nvPr/>
        </p:nvSpPr>
        <p:spPr>
          <a:xfrm>
            <a:off x="665523" y="2592045"/>
            <a:ext cx="7535341" cy="646331"/>
          </a:xfrm>
          <a:prstGeom prst="rect">
            <a:avLst/>
          </a:prstGeom>
          <a:no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3600" dirty="0">
                <a:solidFill>
                  <a:schemeClr val="bg1"/>
                </a:solidFill>
                <a:latin typeface="Cooper Black" panose="0208090404030B020404" pitchFamily="18" charset="0"/>
              </a:rPr>
              <a:t>contact@anubhavtrainings.com</a:t>
            </a:r>
          </a:p>
        </p:txBody>
      </p:sp>
      <p:sp>
        <p:nvSpPr>
          <p:cNvPr id="2" name="Rectangle 1"/>
          <p:cNvSpPr/>
          <p:nvPr/>
        </p:nvSpPr>
        <p:spPr>
          <a:xfrm>
            <a:off x="837828" y="1939479"/>
            <a:ext cx="4176464" cy="769441"/>
          </a:xfrm>
          <a:prstGeom prst="rect">
            <a:avLst/>
          </a:prstGeom>
        </p:spPr>
        <p:txBody>
          <a:bodyPr wrap="square">
            <a:spAutoFit/>
          </a:bodyPr>
          <a:lstStyle/>
          <a:p>
            <a:r>
              <a:rPr lang="en-IN" sz="4400" dirty="0" smtClean="0">
                <a:solidFill>
                  <a:schemeClr val="bg1"/>
                </a:solidFill>
                <a:latin typeface="Cooper Black" panose="0208090404030B020404" pitchFamily="18" charset="0"/>
              </a:rPr>
              <a:t>Day </a:t>
            </a:r>
            <a:r>
              <a:rPr lang="en-IN" sz="4400" dirty="0">
                <a:solidFill>
                  <a:schemeClr val="bg1"/>
                </a:solidFill>
                <a:latin typeface="Cooper Black" panose="0208090404030B020404" pitchFamily="18" charset="0"/>
              </a:rPr>
              <a:t>5</a:t>
            </a:r>
            <a:endParaRPr lang="en-US" sz="4400" dirty="0">
              <a:latin typeface="Cooper Black" panose="0208090404030B020404" pitchFamily="18" charset="0"/>
            </a:endParaRPr>
          </a:p>
        </p:txBody>
      </p:sp>
      <p:pic>
        <p:nvPicPr>
          <p:cNvPr id="12" name="Picture 2" descr="Lam Research - Wikipedia"/>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4941" y="400607"/>
            <a:ext cx="4521197" cy="1533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6416172"/>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6 Creative Ways To Shake Up The Sales Team Meeting Agenda - Salesforce  Canada Blo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6486" y="3838991"/>
            <a:ext cx="5715000" cy="2990850"/>
          </a:xfrm>
          <a:prstGeom prst="rect">
            <a:avLst/>
          </a:prstGeom>
          <a:noFill/>
          <a:extLst>
            <a:ext uri="{909E8E84-426E-40DD-AFC4-6F175D3DCCD1}">
              <a14:hiddenFill xmlns:a14="http://schemas.microsoft.com/office/drawing/2010/main">
                <a:solidFill>
                  <a:srgbClr val="FFFFFF"/>
                </a:solidFill>
              </a14:hiddenFill>
            </a:ext>
          </a:extLst>
        </p:spPr>
      </p:pic>
      <p:sp>
        <p:nvSpPr>
          <p:cNvPr id="87" name="Rectangle 86">
            <a:extLst>
              <a:ext uri="{FF2B5EF4-FFF2-40B4-BE49-F238E27FC236}">
                <a16:creationId xmlns="" xmlns:a16="http://schemas.microsoft.com/office/drawing/2014/main"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r>
              <a:rPr lang="en-US" dirty="0">
                <a:solidFill>
                  <a:schemeClr val="bg1"/>
                </a:solidFill>
                <a:latin typeface="Cooper Black" panose="0208090404030B020404" pitchFamily="18" charset="0"/>
              </a:rPr>
              <a:t>OIA Scenario - Open Item Analysis</a:t>
            </a: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TextBox 5">
            <a:extLst>
              <a:ext uri="{FF2B5EF4-FFF2-40B4-BE49-F238E27FC236}">
                <a16:creationId xmlns="" xmlns:a16="http://schemas.microsoft.com/office/drawing/2014/main" id="{2668874E-C0FA-4ADA-BBF6-2FE5710B408A}"/>
              </a:ext>
            </a:extLst>
          </p:cNvPr>
          <p:cNvSpPr txBox="1"/>
          <p:nvPr/>
        </p:nvSpPr>
        <p:spPr>
          <a:xfrm>
            <a:off x="477788" y="923731"/>
            <a:ext cx="11305256" cy="3139321"/>
          </a:xfrm>
          <a:prstGeom prst="rect">
            <a:avLst/>
          </a:prstGeom>
          <a:noFill/>
        </p:spPr>
        <p:txBody>
          <a:bodyPr wrap="square" rtlCol="0">
            <a:spAutoFit/>
          </a:bodyPr>
          <a:lstStyle/>
          <a:p>
            <a:r>
              <a:rPr lang="en-US" sz="1800" b="1" dirty="0">
                <a:solidFill>
                  <a:schemeClr val="bg1"/>
                </a:solidFill>
              </a:rPr>
              <a:t>Mr. James (Account Receivable Accountant)</a:t>
            </a:r>
          </a:p>
          <a:p>
            <a:r>
              <a:rPr lang="en-US" sz="1800" dirty="0">
                <a:solidFill>
                  <a:schemeClr val="bg1"/>
                </a:solidFill>
              </a:rPr>
              <a:t>Mr. James is a 63 year old men, working in our Toronto office since last 30 years of service. He lives in downtown near the lake in his own 680 Sq yard home. He is a proud father of 2 girls which are studying. And drives Audi A6.</a:t>
            </a:r>
          </a:p>
          <a:p>
            <a:r>
              <a:rPr lang="en-US" sz="1800" dirty="0">
                <a:solidFill>
                  <a:schemeClr val="bg1"/>
                </a:solidFill>
              </a:rPr>
              <a:t>He is a seasonal Skiing player.</a:t>
            </a:r>
          </a:p>
          <a:p>
            <a:endParaRPr lang="en-US" sz="1800" dirty="0">
              <a:solidFill>
                <a:schemeClr val="bg1"/>
              </a:solidFill>
            </a:endParaRPr>
          </a:p>
          <a:p>
            <a:pPr algn="just"/>
            <a:r>
              <a:rPr lang="en-US" sz="1800" dirty="0">
                <a:solidFill>
                  <a:schemeClr val="bg1"/>
                </a:solidFill>
              </a:rPr>
              <a:t>Cash has a very important role in a company for running business. It is in the best interest of the company to collect the pending dues from their customers as soon as possible. By putting this Cash back into the system, the company can execute is ambitions and expansion plans faster. So Mr. James is here working as an account receivable accountant, his job is to manage customer accounts and remind them for their </a:t>
            </a:r>
            <a:r>
              <a:rPr lang="en-US" sz="1800" b="1" i="1" dirty="0">
                <a:solidFill>
                  <a:schemeClr val="bg1"/>
                </a:solidFill>
              </a:rPr>
              <a:t>unpaid bills when the bill amount OR the average days for unpaid invoices are passed.</a:t>
            </a:r>
            <a:r>
              <a:rPr lang="en-US" sz="1800" dirty="0">
                <a:solidFill>
                  <a:schemeClr val="bg1"/>
                </a:solidFill>
              </a:rPr>
              <a:t> Classify these customers based on their ability to pay pending bills.</a:t>
            </a:r>
          </a:p>
          <a:p>
            <a:pPr algn="just"/>
            <a:endParaRPr lang="en-US" sz="1800" dirty="0">
              <a:solidFill>
                <a:schemeClr val="bg1"/>
              </a:solidFill>
            </a:endParaRPr>
          </a:p>
        </p:txBody>
      </p:sp>
      <p:sp>
        <p:nvSpPr>
          <p:cNvPr id="8"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1708527905"/>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 xmlns:a16="http://schemas.microsoft.com/office/drawing/2014/main"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r>
              <a:rPr lang="en-US" dirty="0">
                <a:solidFill>
                  <a:schemeClr val="bg1"/>
                </a:solidFill>
                <a:latin typeface="Cooper Black" panose="0208090404030B020404" pitchFamily="18" charset="0"/>
              </a:rPr>
              <a:t>Articulate Requirement for OIA </a:t>
            </a: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TextBox 5">
            <a:extLst>
              <a:ext uri="{FF2B5EF4-FFF2-40B4-BE49-F238E27FC236}">
                <a16:creationId xmlns="" xmlns:a16="http://schemas.microsoft.com/office/drawing/2014/main" id="{2668874E-C0FA-4ADA-BBF6-2FE5710B408A}"/>
              </a:ext>
            </a:extLst>
          </p:cNvPr>
          <p:cNvSpPr txBox="1"/>
          <p:nvPr/>
        </p:nvSpPr>
        <p:spPr>
          <a:xfrm>
            <a:off x="379552" y="942975"/>
            <a:ext cx="11691524" cy="5078313"/>
          </a:xfrm>
          <a:prstGeom prst="rect">
            <a:avLst/>
          </a:prstGeom>
          <a:noFill/>
        </p:spPr>
        <p:txBody>
          <a:bodyPr wrap="square" rtlCol="0">
            <a:spAutoFit/>
          </a:bodyPr>
          <a:lstStyle/>
          <a:p>
            <a:pPr marL="342900" indent="-342900">
              <a:buAutoNum type="arabicPeriod"/>
            </a:pPr>
            <a:r>
              <a:rPr lang="en-US" sz="1800" dirty="0">
                <a:solidFill>
                  <a:schemeClr val="bg1"/>
                </a:solidFill>
              </a:rPr>
              <a:t>Create a DB table which stores the customizing – Threshold – Days, Amount</a:t>
            </a:r>
          </a:p>
          <a:p>
            <a:pPr lvl="1"/>
            <a:endParaRPr lang="en-US" sz="1800" dirty="0">
              <a:solidFill>
                <a:schemeClr val="bg1"/>
              </a:solidFill>
            </a:endParaRPr>
          </a:p>
          <a:p>
            <a:pPr marL="342900" indent="-342900">
              <a:buAutoNum type="arabicPeriod"/>
            </a:pPr>
            <a:r>
              <a:rPr lang="en-US" sz="1800" dirty="0">
                <a:solidFill>
                  <a:schemeClr val="bg1"/>
                </a:solidFill>
              </a:rPr>
              <a:t>How long on average basis the invoices are outstanding – UNPAID</a:t>
            </a:r>
          </a:p>
          <a:p>
            <a:pPr marL="800100" lvl="1" indent="-342900">
              <a:buAutoNum type="arabicPeriod"/>
            </a:pPr>
            <a:r>
              <a:rPr lang="en-US" sz="1800" dirty="0">
                <a:solidFill>
                  <a:schemeClr val="bg1"/>
                </a:solidFill>
              </a:rPr>
              <a:t>Invoices which are unpaid – SNWD_SO_INV_HEAD Payment_Status = ‘’</a:t>
            </a:r>
          </a:p>
          <a:p>
            <a:pPr marL="800100" lvl="1" indent="-342900">
              <a:buAutoNum type="arabicPeriod"/>
            </a:pPr>
            <a:r>
              <a:rPr lang="en-US" sz="1800" dirty="0">
                <a:solidFill>
                  <a:schemeClr val="bg1"/>
                </a:solidFill>
              </a:rPr>
              <a:t>Calculate the average open days since when they are unpaid – Sum / Count</a:t>
            </a:r>
          </a:p>
          <a:p>
            <a:pPr marL="800100" lvl="1" indent="-342900">
              <a:buAutoNum type="arabicPeriod"/>
            </a:pPr>
            <a:r>
              <a:rPr lang="en-US" sz="1800" dirty="0">
                <a:solidFill>
                  <a:schemeClr val="bg1"/>
                </a:solidFill>
              </a:rPr>
              <a:t>Business partners and company names for those invoice SNWD_BPA</a:t>
            </a:r>
          </a:p>
          <a:p>
            <a:pPr lvl="1"/>
            <a:endParaRPr lang="en-US" sz="1800" dirty="0">
              <a:solidFill>
                <a:schemeClr val="bg1"/>
              </a:solidFill>
            </a:endParaRPr>
          </a:p>
          <a:p>
            <a:pPr marL="342900" indent="-342900">
              <a:buAutoNum type="arabicPeriod"/>
            </a:pPr>
            <a:r>
              <a:rPr lang="en-US" sz="1800" dirty="0">
                <a:solidFill>
                  <a:schemeClr val="bg1"/>
                </a:solidFill>
              </a:rPr>
              <a:t>Check the total gross amount of invoices which is open in </a:t>
            </a:r>
            <a:r>
              <a:rPr lang="en-US" sz="1800" b="1" dirty="0">
                <a:solidFill>
                  <a:schemeClr val="bg1"/>
                </a:solidFill>
              </a:rPr>
              <a:t>“common currency”</a:t>
            </a:r>
          </a:p>
          <a:p>
            <a:pPr marL="800100" lvl="1" indent="-342900">
              <a:buAutoNum type="arabicPeriod"/>
            </a:pPr>
            <a:r>
              <a:rPr lang="en-US" sz="1800" dirty="0">
                <a:solidFill>
                  <a:schemeClr val="bg1"/>
                </a:solidFill>
              </a:rPr>
              <a:t>Invoice header to identify the unpaid invoices – SNWD_SO_INV_HEAD</a:t>
            </a:r>
          </a:p>
          <a:p>
            <a:pPr marL="800100" lvl="1" indent="-342900">
              <a:buAutoNum type="arabicPeriod"/>
            </a:pPr>
            <a:r>
              <a:rPr lang="en-US" sz="1800" dirty="0">
                <a:solidFill>
                  <a:schemeClr val="bg1"/>
                </a:solidFill>
              </a:rPr>
              <a:t>For each invoice read the line items from SNWD_SO_INV_ITEM and convert to common currency.</a:t>
            </a:r>
          </a:p>
          <a:p>
            <a:pPr marL="1257300" lvl="2" indent="-342900">
              <a:buAutoNum type="arabicPeriod"/>
            </a:pPr>
            <a:r>
              <a:rPr lang="en-US" sz="1800" dirty="0">
                <a:solidFill>
                  <a:schemeClr val="bg1"/>
                </a:solidFill>
              </a:rPr>
              <a:t>Currency conversion based on customizing will be done for items</a:t>
            </a:r>
          </a:p>
          <a:p>
            <a:pPr marL="1257300" lvl="2" indent="-342900">
              <a:buAutoNum type="arabicPeriod"/>
            </a:pPr>
            <a:r>
              <a:rPr lang="en-US" sz="1800" dirty="0">
                <a:solidFill>
                  <a:schemeClr val="bg1"/>
                </a:solidFill>
              </a:rPr>
              <a:t>A total open amount will be calculated in common currency (gross_amount)</a:t>
            </a:r>
          </a:p>
          <a:p>
            <a:pPr marL="800100" lvl="1" indent="-342900">
              <a:buAutoNum type="arabicPeriod"/>
            </a:pPr>
            <a:r>
              <a:rPr lang="en-US" sz="1800" dirty="0">
                <a:solidFill>
                  <a:schemeClr val="bg1"/>
                </a:solidFill>
              </a:rPr>
              <a:t>Business partner information to find which co. SNWD_BPA</a:t>
            </a:r>
          </a:p>
          <a:p>
            <a:pPr lvl="1"/>
            <a:endParaRPr lang="en-US" sz="1800" dirty="0">
              <a:solidFill>
                <a:schemeClr val="bg1"/>
              </a:solidFill>
            </a:endParaRPr>
          </a:p>
          <a:p>
            <a:pPr marL="342900" indent="-342900">
              <a:buAutoNum type="arabicPeriod"/>
            </a:pPr>
            <a:r>
              <a:rPr lang="en-US" sz="1800" dirty="0">
                <a:solidFill>
                  <a:schemeClr val="bg1"/>
                </a:solidFill>
              </a:rPr>
              <a:t>Classify the customers which are at high risk</a:t>
            </a:r>
          </a:p>
          <a:p>
            <a:endParaRPr lang="en-US" sz="1800" dirty="0">
              <a:solidFill>
                <a:schemeClr val="bg1"/>
              </a:solidFill>
            </a:endParaRPr>
          </a:p>
          <a:p>
            <a:r>
              <a:rPr lang="en-US" sz="1800" dirty="0">
                <a:solidFill>
                  <a:schemeClr val="bg1"/>
                </a:solidFill>
              </a:rPr>
              <a:t> 5.   Dunning – Reminders / calls for making payment</a:t>
            </a:r>
          </a:p>
          <a:p>
            <a:r>
              <a:rPr lang="en-US" sz="1800" dirty="0">
                <a:solidFill>
                  <a:schemeClr val="bg1"/>
                </a:solidFill>
              </a:rPr>
              <a:t>        COLLECT statement in ABAP.??</a:t>
            </a:r>
          </a:p>
        </p:txBody>
      </p:sp>
      <p:sp>
        <p:nvSpPr>
          <p:cNvPr id="7"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2065204724"/>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 xmlns:a16="http://schemas.microsoft.com/office/drawing/2014/main"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r>
              <a:rPr lang="en-US" dirty="0">
                <a:solidFill>
                  <a:schemeClr val="bg1"/>
                </a:solidFill>
                <a:latin typeface="Cooper Black" panose="0208090404030B020404" pitchFamily="18" charset="0"/>
              </a:rPr>
              <a:t>Custom Table for OIA</a:t>
            </a: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pic>
        <p:nvPicPr>
          <p:cNvPr id="6" name="Picture 5">
            <a:extLst>
              <a:ext uri="{FF2B5EF4-FFF2-40B4-BE49-F238E27FC236}">
                <a16:creationId xmlns="" xmlns:a16="http://schemas.microsoft.com/office/drawing/2014/main" id="{B64819FE-0CA9-4976-9E17-9B5E8661C474}"/>
              </a:ext>
            </a:extLst>
          </p:cNvPr>
          <p:cNvPicPr>
            <a:picLocks noChangeAspect="1"/>
          </p:cNvPicPr>
          <p:nvPr/>
        </p:nvPicPr>
        <p:blipFill rotWithShape="1">
          <a:blip r:embed="rId3"/>
          <a:srcRect t="2443"/>
          <a:stretch/>
        </p:blipFill>
        <p:spPr>
          <a:xfrm>
            <a:off x="494831" y="1484784"/>
            <a:ext cx="11129213" cy="4282270"/>
          </a:xfrm>
          <a:prstGeom prst="rect">
            <a:avLst/>
          </a:prstGeom>
        </p:spPr>
      </p:pic>
      <p:sp>
        <p:nvSpPr>
          <p:cNvPr id="7"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1951515272"/>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 xmlns:a16="http://schemas.microsoft.com/office/drawing/2014/main"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r>
              <a:rPr lang="en-US" dirty="0">
                <a:solidFill>
                  <a:schemeClr val="bg1"/>
                </a:solidFill>
                <a:latin typeface="Cooper Black" panose="0208090404030B020404" pitchFamily="18" charset="0"/>
              </a:rPr>
              <a:t>Exercise </a:t>
            </a:r>
            <a:r>
              <a:rPr lang="en-US" dirty="0" smtClean="0">
                <a:solidFill>
                  <a:schemeClr val="bg1"/>
                </a:solidFill>
                <a:latin typeface="Cooper Black" panose="0208090404030B020404" pitchFamily="18" charset="0"/>
              </a:rPr>
              <a:t>4 </a:t>
            </a:r>
            <a:endParaRPr lang="en-US" dirty="0">
              <a:solidFill>
                <a:schemeClr val="bg1"/>
              </a:solidFill>
              <a:latin typeface="Cooper Black" panose="0208090404030B020404" pitchFamily="18" charset="0"/>
            </a:endParaRP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pic>
        <p:nvPicPr>
          <p:cNvPr id="6" name="Picture 2" descr="Create a sales order billing docum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0404" y="1883334"/>
            <a:ext cx="8124448" cy="457000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 xmlns:a16="http://schemas.microsoft.com/office/drawing/2014/main" id="{C3D67074-ABBF-4F1F-8F04-07B7C002C1DF}"/>
              </a:ext>
            </a:extLst>
          </p:cNvPr>
          <p:cNvSpPr txBox="1"/>
          <p:nvPr/>
        </p:nvSpPr>
        <p:spPr>
          <a:xfrm>
            <a:off x="635900" y="961224"/>
            <a:ext cx="9274936"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chemeClr val="bg1"/>
                </a:solidFill>
                <a:latin typeface="Calibri"/>
              </a:rPr>
              <a:t> </a:t>
            </a:r>
            <a:r>
              <a:rPr lang="en-US" sz="2400" dirty="0">
                <a:solidFill>
                  <a:schemeClr val="bg1"/>
                </a:solidFill>
                <a:latin typeface="Calibri"/>
                <a:hlinkClick r:id="rId4"/>
              </a:rPr>
              <a:t>OIA Scenario </a:t>
            </a:r>
            <a:r>
              <a:rPr lang="en-US" sz="2400" dirty="0" smtClean="0">
                <a:solidFill>
                  <a:schemeClr val="bg1"/>
                </a:solidFill>
                <a:latin typeface="Calibri"/>
                <a:hlinkClick r:id="rId4"/>
              </a:rPr>
              <a:t>Code</a:t>
            </a:r>
            <a:endParaRPr lang="en-US" sz="2400" dirty="0" smtClean="0">
              <a:solidFill>
                <a:schemeClr val="bg1"/>
              </a:solidFill>
              <a:latin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solidFill>
                  <a:schemeClr val="bg1"/>
                </a:solidFill>
                <a:latin typeface="Calibri"/>
                <a:hlinkClick r:id="rId5"/>
              </a:rPr>
              <a:t>Aggregation Scenario (OIA)</a:t>
            </a:r>
            <a:endParaRPr lang="en-US" sz="2400" dirty="0">
              <a:solidFill>
                <a:schemeClr val="bg1"/>
              </a:solidFill>
              <a:latin typeface="Calibri"/>
            </a:endParaRPr>
          </a:p>
        </p:txBody>
      </p:sp>
      <p:sp>
        <p:nvSpPr>
          <p:cNvPr id="8"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1227333355"/>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C22BC072-3193-7B45-9313-D2D8113896B4}"/>
              </a:ext>
            </a:extLst>
          </p:cNvPr>
          <p:cNvPicPr>
            <a:picLocks noChangeAspect="1"/>
          </p:cNvPicPr>
          <p:nvPr/>
        </p:nvPicPr>
        <p:blipFill rotWithShape="1">
          <a:blip r:embed="rId3"/>
          <a:srcRect t="7822" b="7822"/>
          <a:stretch/>
        </p:blipFill>
        <p:spPr>
          <a:xfrm>
            <a:off x="-1" y="893"/>
            <a:ext cx="12188825" cy="6856214"/>
          </a:xfrm>
          <a:prstGeom prst="rect">
            <a:avLst/>
          </a:prstGeom>
        </p:spPr>
      </p:pic>
      <p:sp>
        <p:nvSpPr>
          <p:cNvPr id="8" name="Rectangle 7">
            <a:extLst>
              <a:ext uri="{FF2B5EF4-FFF2-40B4-BE49-F238E27FC236}">
                <a16:creationId xmlns:a16="http://schemas.microsoft.com/office/drawing/2014/main" xmlns="" id="{E326B370-DC08-4FA5-85F8-AF9E375072F8}"/>
              </a:ext>
            </a:extLst>
          </p:cNvPr>
          <p:cNvSpPr/>
          <p:nvPr/>
        </p:nvSpPr>
        <p:spPr>
          <a:xfrm>
            <a:off x="-5414" y="-16520"/>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xmlns="" id="{5CD05779-92C9-4167-9FAF-2640F8D564D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Rectangle 5">
            <a:extLst>
              <a:ext uri="{FF2B5EF4-FFF2-40B4-BE49-F238E27FC236}">
                <a16:creationId xmlns:a16="http://schemas.microsoft.com/office/drawing/2014/main" xmlns="" id="{FD415253-65BB-C843-B5D8-DB41A0DCD078}"/>
              </a:ext>
            </a:extLst>
          </p:cNvPr>
          <p:cNvSpPr/>
          <p:nvPr/>
        </p:nvSpPr>
        <p:spPr>
          <a:xfrm>
            <a:off x="4294212" y="3140968"/>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a:t>
            </a:r>
            <a:r>
              <a:rPr lang="en-IN" sz="4800" b="1" spc="100" noProof="0" dirty="0">
                <a:solidFill>
                  <a:srgbClr val="FFFFFF"/>
                </a:solidFill>
                <a:latin typeface="Arial" panose="020B0604020202020204" pitchFamily="34" charset="0"/>
                <a:cs typeface="Arial" panose="020B0604020202020204" pitchFamily="34" charset="0"/>
              </a:rPr>
              <a:t>5</a:t>
            </a:r>
            <a:endPar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10" name="Footer Placeholder 45">
            <a:extLst>
              <a:ext uri="{FF2B5EF4-FFF2-40B4-BE49-F238E27FC236}">
                <a16:creationId xmlns="" xmlns:a16="http://schemas.microsoft.com/office/drawing/2014/main" id="{90E33047-DFF5-4690-8905-31E4C115EFDC}"/>
              </a:ext>
            </a:extLst>
          </p:cNvPr>
          <p:cNvSpPr txBox="1">
            <a:spLocks/>
          </p:cNvSpPr>
          <p:nvPr/>
        </p:nvSpPr>
        <p:spPr>
          <a:xfrm>
            <a:off x="8614692" y="6525344"/>
            <a:ext cx="3528392" cy="287537"/>
          </a:xfrm>
          <a:prstGeom prst="rect">
            <a:avLst/>
          </a:prstGeom>
        </p:spPr>
        <p:txBody>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defTabSz="914400">
              <a:defRPr/>
            </a:pPr>
            <a:r>
              <a:rPr lang="en-US" sz="1400" smtClean="0">
                <a:solidFill>
                  <a:schemeClr val="bg1"/>
                </a:solidFill>
                <a:latin typeface="Calibri" panose="020F0502020204030204"/>
              </a:rPr>
              <a:t>Trainer: Anubhav Oberoy &amp; Shubham Singh</a:t>
            </a:r>
            <a:endParaRPr lang="en-US" sz="1400" dirty="0">
              <a:solidFill>
                <a:schemeClr val="bg1"/>
              </a:solidFill>
              <a:latin typeface="Calibri" panose="020F0502020204030204"/>
            </a:endParaRPr>
          </a:p>
        </p:txBody>
      </p:sp>
    </p:spTree>
    <p:extLst>
      <p:ext uri="{BB962C8B-B14F-4D97-AF65-F5344CB8AC3E}">
        <p14:creationId xmlns:p14="http://schemas.microsoft.com/office/powerpoint/2010/main" val="38944180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4A12D92B-A1C9-2E43-B2E0-D2372874A5E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929641" y="1437345"/>
            <a:ext cx="10241280" cy="4960620"/>
          </a:xfrm>
          <a:prstGeom prst="rect">
            <a:avLst/>
          </a:prstGeom>
        </p:spPr>
      </p:pic>
      <p:sp>
        <p:nvSpPr>
          <p:cNvPr id="87" name="Rectangle 86">
            <a:extLst>
              <a:ext uri="{FF2B5EF4-FFF2-40B4-BE49-F238E27FC236}">
                <a16:creationId xmlns="" xmlns:a16="http://schemas.microsoft.com/office/drawing/2014/main" id="{E326B370-DC08-4FA5-85F8-AF9E375072F8}"/>
              </a:ext>
            </a:extLst>
          </p:cNvPr>
          <p:cNvSpPr/>
          <p:nvPr/>
        </p:nvSpPr>
        <p:spPr>
          <a:xfrm>
            <a:off x="0" y="-8260"/>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pic>
        <p:nvPicPr>
          <p:cNvPr id="1026" name="Picture 2" descr="Digital Goverance Q &amp;amp; A - YouTub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269" y="-27384"/>
            <a:ext cx="12215093" cy="68590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23004" y="56817"/>
            <a:ext cx="716699" cy="707887"/>
          </a:xfrm>
          <a:prstGeom prst="rect">
            <a:avLst/>
          </a:prstGeom>
        </p:spPr>
      </p:pic>
      <p:sp>
        <p:nvSpPr>
          <p:cNvPr id="10" name="Footer Placeholder 45">
            <a:extLst>
              <a:ext uri="{FF2B5EF4-FFF2-40B4-BE49-F238E27FC236}">
                <a16:creationId xmlns="" xmlns:a16="http://schemas.microsoft.com/office/drawing/2014/main" id="{90E33047-DFF5-4690-8905-31E4C115EFDC}"/>
              </a:ext>
            </a:extLst>
          </p:cNvPr>
          <p:cNvSpPr txBox="1">
            <a:spLocks/>
          </p:cNvSpPr>
          <p:nvPr/>
        </p:nvSpPr>
        <p:spPr>
          <a:xfrm>
            <a:off x="8614692" y="6525344"/>
            <a:ext cx="3528392" cy="287537"/>
          </a:xfrm>
          <a:prstGeom prst="rect">
            <a:avLst/>
          </a:prstGeom>
        </p:spPr>
        <p:txBody>
          <a:bodyPr vert="horz" lIns="121899" tIns="60949" rIns="121899" bIns="60949" rtlCol="0" anchor="ctr"/>
          <a:lstStyle>
            <a:defPPr>
              <a:defRPr lang="en-US"/>
            </a:defPPr>
            <a:lvl1pPr marL="0" algn="ctr" defTabSz="1218987" rtl="0" eaLnBrk="1" latinLnBrk="0" hangingPunct="1">
              <a:defRPr sz="16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defTabSz="914400">
              <a:defRPr/>
            </a:pPr>
            <a:r>
              <a:rPr lang="en-US" sz="1400" smtClean="0">
                <a:solidFill>
                  <a:schemeClr val="bg1"/>
                </a:solidFill>
                <a:latin typeface="Calibri" panose="020F0502020204030204"/>
              </a:rPr>
              <a:t>Trainer: Anubhav Oberoy &amp; Shubham Singh</a:t>
            </a:r>
            <a:endParaRPr lang="en-US" sz="1400" dirty="0">
              <a:solidFill>
                <a:schemeClr val="bg1"/>
              </a:solidFill>
              <a:latin typeface="Calibri" panose="020F0502020204030204"/>
            </a:endParaRPr>
          </a:p>
        </p:txBody>
      </p:sp>
    </p:spTree>
    <p:extLst>
      <p:ext uri="{BB962C8B-B14F-4D97-AF65-F5344CB8AC3E}">
        <p14:creationId xmlns:p14="http://schemas.microsoft.com/office/powerpoint/2010/main" val="1001178591"/>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0" y="0"/>
            <a:ext cx="12188825" cy="6858000"/>
            <a:chOff x="94878" y="13266"/>
            <a:chExt cx="12188825" cy="6858000"/>
          </a:xfrm>
        </p:grpSpPr>
        <p:sp>
          <p:nvSpPr>
            <p:cNvPr id="3" name="Rectangle 2"/>
            <p:cNvSpPr/>
            <p:nvPr/>
          </p:nvSpPr>
          <p:spPr>
            <a:xfrm>
              <a:off x="94878" y="13266"/>
              <a:ext cx="12188825" cy="68580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Rectangle 42"/>
            <p:cNvSpPr/>
            <p:nvPr/>
          </p:nvSpPr>
          <p:spPr>
            <a:xfrm>
              <a:off x="94878" y="13266"/>
              <a:ext cx="12188825" cy="6858000"/>
            </a:xfrm>
            <a:prstGeom prst="rect">
              <a:avLst/>
            </a:prstGeom>
            <a:gradFill flip="none" rotWithShape="1">
              <a:gsLst>
                <a:gs pos="0">
                  <a:schemeClr val="tx2">
                    <a:lumMod val="60000"/>
                    <a:lumOff val="40000"/>
                    <a:alpha val="31000"/>
                  </a:schemeClr>
                </a:gs>
                <a:gs pos="63000">
                  <a:schemeClr val="bg1">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1" name="TextBox 40">
            <a:extLst>
              <a:ext uri="{FF2B5EF4-FFF2-40B4-BE49-F238E27FC236}">
                <a16:creationId xmlns:a16="http://schemas.microsoft.com/office/drawing/2014/main" xmlns="" id="{B97BA9D8-F322-4184-BBD6-84D1758BBAF2}"/>
              </a:ext>
            </a:extLst>
          </p:cNvPr>
          <p:cNvSpPr txBox="1"/>
          <p:nvPr/>
        </p:nvSpPr>
        <p:spPr>
          <a:xfrm>
            <a:off x="3158837" y="790803"/>
            <a:ext cx="6096000" cy="1015663"/>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FFAA0F"/>
                </a:solidFill>
                <a:effectLst>
                  <a:outerShdw dist="38100" dir="2700000" algn="tl">
                    <a:srgbClr val="000000">
                      <a:alpha val="30000"/>
                    </a:srgbClr>
                  </a:outerShdw>
                </a:effectLst>
                <a:uLnTx/>
                <a:uFillTx/>
                <a:latin typeface="Arial Black" panose="020B0A04020102020204"/>
                <a:ea typeface="Segoe UI Bold" panose="020B0802040204020203" pitchFamily="34" charset="0"/>
                <a:cs typeface="Segoe UI Bold" panose="020B0802040204020203" pitchFamily="34" charset="0"/>
              </a:rPr>
              <a:t>THANK YOU</a:t>
            </a:r>
          </a:p>
        </p:txBody>
      </p:sp>
      <p:sp>
        <p:nvSpPr>
          <p:cNvPr id="42" name="Rectangle 41">
            <a:extLst>
              <a:ext uri="{FF2B5EF4-FFF2-40B4-BE49-F238E27FC236}">
                <a16:creationId xmlns:a16="http://schemas.microsoft.com/office/drawing/2014/main" xmlns="" id="{6F1FF064-B1BA-4D97-BBAF-F44AB26AE469}"/>
              </a:ext>
            </a:extLst>
          </p:cNvPr>
          <p:cNvSpPr/>
          <p:nvPr/>
        </p:nvSpPr>
        <p:spPr>
          <a:xfrm>
            <a:off x="1231900" y="1916832"/>
            <a:ext cx="9715500" cy="3352800"/>
          </a:xfrm>
          <a:prstGeom prst="rect">
            <a:avLst/>
          </a:prstGeom>
          <a:solidFill>
            <a:schemeClr val="accent6"/>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xmlns="" id="{B1A9A39D-2DF3-4B3D-B8DB-92F76BC52591}"/>
              </a:ext>
            </a:extLst>
          </p:cNvPr>
          <p:cNvSpPr/>
          <p:nvPr/>
        </p:nvSpPr>
        <p:spPr>
          <a:xfrm>
            <a:off x="1861925" y="2877820"/>
            <a:ext cx="8434600" cy="2194560"/>
          </a:xfrm>
          <a:prstGeom prst="rect">
            <a:avLst/>
          </a:prstGeom>
          <a:solidFill>
            <a:srgbClr val="F57913"/>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Shape 1155">
            <a:extLst>
              <a:ext uri="{FF2B5EF4-FFF2-40B4-BE49-F238E27FC236}">
                <a16:creationId xmlns:a16="http://schemas.microsoft.com/office/drawing/2014/main" xmlns="" id="{BBA71FBC-7E64-4F22-B1E1-B21EF2EBFD12}"/>
              </a:ext>
            </a:extLst>
          </p:cNvPr>
          <p:cNvSpPr/>
          <p:nvPr/>
        </p:nvSpPr>
        <p:spPr>
          <a:xfrm>
            <a:off x="5837361" y="3487788"/>
            <a:ext cx="4350348" cy="974626"/>
          </a:xfrm>
          <a:prstGeom prst="rect">
            <a:avLst/>
          </a:prstGeom>
          <a:solidFill>
            <a:srgbClr val="F57B17"/>
          </a:solidFill>
          <a:ln w="12700">
            <a:solidFill>
              <a:schemeClr val="tx1"/>
            </a:solidFill>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2400"/>
              </a:lnSpc>
            </a:pPr>
            <a:r>
              <a:rPr lang="en-US" sz="2000" dirty="0" smtClean="0">
                <a:solidFill>
                  <a:schemeClr val="bg1"/>
                </a:solidFill>
                <a:ea typeface="Segoe UI" panose="020B0502040204020203" pitchFamily="34" charset="0"/>
                <a:cs typeface="Segoe UI" panose="020B0502040204020203" pitchFamily="34" charset="0"/>
              </a:rPr>
              <a:t>Anubhav Oberoy &amp; Shubham Singh</a:t>
            </a:r>
            <a:endParaRPr lang="en-US" sz="2000" dirty="0">
              <a:solidFill>
                <a:schemeClr val="bg1"/>
              </a:solidFill>
              <a:ea typeface="Segoe UI" panose="020B0502040204020203" pitchFamily="34" charset="0"/>
              <a:cs typeface="Segoe UI" panose="020B0502040204020203" pitchFamily="34" charset="0"/>
            </a:endParaRPr>
          </a:p>
          <a:p>
            <a:pPr>
              <a:lnSpc>
                <a:spcPts val="2400"/>
              </a:lnSpc>
            </a:pPr>
            <a:r>
              <a:rPr lang="en-US" sz="2000" dirty="0">
                <a:solidFill>
                  <a:schemeClr val="bg1"/>
                </a:solidFill>
                <a:ea typeface="Segoe UI" panose="020B0502040204020203" pitchFamily="34" charset="0"/>
                <a:cs typeface="Segoe UI" panose="020B0502040204020203" pitchFamily="34" charset="0"/>
                <a:hlinkClick r:id="rId2"/>
              </a:rPr>
              <a:t>https://www.anubhavtrainings.com</a:t>
            </a:r>
            <a:endParaRPr lang="en-US" sz="2000" dirty="0">
              <a:solidFill>
                <a:schemeClr val="bg1"/>
              </a:solidFill>
              <a:ea typeface="Segoe UI" panose="020B0502040204020203" pitchFamily="34" charset="0"/>
              <a:cs typeface="Segoe UI" panose="020B0502040204020203" pitchFamily="34" charset="0"/>
            </a:endParaRPr>
          </a:p>
          <a:p>
            <a:pPr>
              <a:lnSpc>
                <a:spcPts val="2400"/>
              </a:lnSpc>
            </a:pPr>
            <a:endParaRPr lang="en-US" sz="2000" dirty="0">
              <a:solidFill>
                <a:schemeClr val="bg1"/>
              </a:solidFill>
              <a:ea typeface="Segoe UI" panose="020B0502040204020203" pitchFamily="34" charset="0"/>
              <a:cs typeface="Segoe UI" panose="020B0502040204020203" pitchFamily="34" charset="0"/>
            </a:endParaRPr>
          </a:p>
        </p:txBody>
      </p:sp>
      <p:sp>
        <p:nvSpPr>
          <p:cNvPr id="47" name="Shape 1155">
            <a:extLst>
              <a:ext uri="{FF2B5EF4-FFF2-40B4-BE49-F238E27FC236}">
                <a16:creationId xmlns:a16="http://schemas.microsoft.com/office/drawing/2014/main" xmlns="" id="{EF70B77F-958D-435E-9074-28018EC794BB}"/>
              </a:ext>
            </a:extLst>
          </p:cNvPr>
          <p:cNvSpPr/>
          <p:nvPr/>
        </p:nvSpPr>
        <p:spPr>
          <a:xfrm>
            <a:off x="2069190" y="3060290"/>
            <a:ext cx="3757548" cy="1810367"/>
          </a:xfrm>
          <a:prstGeom prst="rect">
            <a:avLst/>
          </a:prstGeom>
          <a:solidFill>
            <a:srgbClr val="F57B17"/>
          </a:solidFill>
          <a:ln w="12700">
            <a:solidFill>
              <a:schemeClr val="tx1"/>
            </a:solidFill>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If you cannot do</a:t>
            </a:r>
          </a:p>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great things, do small things in a great way.</a:t>
            </a:r>
          </a:p>
        </p:txBody>
      </p:sp>
      <p:pic>
        <p:nvPicPr>
          <p:cNvPr id="49" name="Picture 48">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12"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2810159237"/>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xmlns="" id="{EAF14BF4-9A45-8B4E-AA65-A815CC72E5A3}"/>
              </a:ext>
            </a:extLst>
          </p:cNvPr>
          <p:cNvSpPr/>
          <p:nvPr/>
        </p:nvSpPr>
        <p:spPr>
          <a:xfrm flipH="1">
            <a:off x="3029488" y="2339447"/>
            <a:ext cx="9159332" cy="4517660"/>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2" name="Picture Placeholder 1">
            <a:extLst>
              <a:ext uri="{FF2B5EF4-FFF2-40B4-BE49-F238E27FC236}">
                <a16:creationId xmlns:a16="http://schemas.microsoft.com/office/drawing/2014/main" xmlns="" id="{5901FB9E-D5D8-0E42-9064-309ADD0ECF57}"/>
              </a:ext>
            </a:extLst>
          </p:cNvPr>
          <p:cNvSpPr>
            <a:spLocks noGrp="1"/>
          </p:cNvSpPr>
          <p:nvPr>
            <p:ph type="pic" sz="quarter" idx="14"/>
          </p:nvPr>
        </p:nvSpPr>
        <p:spPr>
          <a:xfrm>
            <a:off x="-1" y="892"/>
            <a:ext cx="12188825" cy="4876667"/>
          </a:xfrm>
        </p:spPr>
      </p:sp>
      <p:pic>
        <p:nvPicPr>
          <p:cNvPr id="4" name="Picture 3">
            <a:extLst>
              <a:ext uri="{FF2B5EF4-FFF2-40B4-BE49-F238E27FC236}">
                <a16:creationId xmlns:a16="http://schemas.microsoft.com/office/drawing/2014/main" xmlns=""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6" y="892"/>
            <a:ext cx="12185652" cy="4876667"/>
          </a:xfrm>
          <a:prstGeom prst="rect">
            <a:avLst/>
          </a:prstGeom>
        </p:spPr>
      </p:pic>
      <p:sp>
        <p:nvSpPr>
          <p:cNvPr id="20" name="Rectangle 19">
            <a:extLst>
              <a:ext uri="{FF2B5EF4-FFF2-40B4-BE49-F238E27FC236}">
                <a16:creationId xmlns:a16="http://schemas.microsoft.com/office/drawing/2014/main" xmlns="" id="{7D8E97E7-E23C-4E4A-A0AF-1C43E32D5148}"/>
              </a:ext>
            </a:extLst>
          </p:cNvPr>
          <p:cNvSpPr/>
          <p:nvPr/>
        </p:nvSpPr>
        <p:spPr>
          <a:xfrm>
            <a:off x="3175" y="-9395"/>
            <a:ext cx="12184064" cy="4886954"/>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defRPr/>
            </a:pPr>
            <a:endParaRPr lang="en-US" sz="1799">
              <a:solidFill>
                <a:srgbClr val="FFFFFF"/>
              </a:solidFill>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xmlns="" id="{F6FFC3F4-1A5C-6446-9CE3-98CE002CFF5F}"/>
              </a:ext>
            </a:extLst>
          </p:cNvPr>
          <p:cNvSpPr/>
          <p:nvPr/>
        </p:nvSpPr>
        <p:spPr>
          <a:xfrm>
            <a:off x="350568" y="5992010"/>
            <a:ext cx="3635177" cy="646163"/>
          </a:xfrm>
          <a:prstGeom prst="rect">
            <a:avLst/>
          </a:prstGeom>
        </p:spPr>
        <p:txBody>
          <a:bodyPr wrap="square">
            <a:spAutoFit/>
          </a:bodyPr>
          <a:lstStyle/>
          <a:p>
            <a:pPr defTabSz="913943">
              <a:defRPr/>
            </a:pPr>
            <a:r>
              <a:rPr lang="en-US" sz="1799" b="1" dirty="0">
                <a:solidFill>
                  <a:srgbClr val="44546A"/>
                </a:solidFill>
                <a:latin typeface="Arial" panose="020B0604020202020204" pitchFamily="34" charset="0"/>
                <a:cs typeface="Arial" panose="020B0604020202020204" pitchFamily="34" charset="0"/>
              </a:rPr>
              <a:t>Contact us today!</a:t>
            </a:r>
          </a:p>
          <a:p>
            <a:pPr defTabSz="913943">
              <a:defRPr/>
            </a:pPr>
            <a:r>
              <a:rPr lang="en-US" sz="1799" dirty="0">
                <a:solidFill>
                  <a:srgbClr val="44546A"/>
                </a:solidFill>
                <a:latin typeface="Arial" panose="020B0604020202020204"/>
              </a:rPr>
              <a:t>https://anubhavtrainings.com/</a:t>
            </a:r>
          </a:p>
        </p:txBody>
      </p:sp>
      <p:sp>
        <p:nvSpPr>
          <p:cNvPr id="6" name="Rectangle 5">
            <a:extLst>
              <a:ext uri="{FF2B5EF4-FFF2-40B4-BE49-F238E27FC236}">
                <a16:creationId xmlns:a16="http://schemas.microsoft.com/office/drawing/2014/main" xmlns="" id="{7A91E6F4-0EB3-3446-B962-79A0A253F3F7}"/>
              </a:ext>
            </a:extLst>
          </p:cNvPr>
          <p:cNvSpPr/>
          <p:nvPr/>
        </p:nvSpPr>
        <p:spPr>
          <a:xfrm>
            <a:off x="8178219" y="2926031"/>
            <a:ext cx="3229442" cy="276927"/>
          </a:xfrm>
          <a:prstGeom prst="rect">
            <a:avLst/>
          </a:prstGeom>
        </p:spPr>
        <p:txBody>
          <a:bodyPr wrap="square">
            <a:spAutoFit/>
          </a:bodyPr>
          <a:lstStyle/>
          <a:p>
            <a:pPr algn="ctr" defTabSz="914126">
              <a:defRPr/>
            </a:pPr>
            <a:r>
              <a:rPr lang="en-IN" sz="1200" spc="50" dirty="0">
                <a:solidFill>
                  <a:srgbClr val="FFFFFF">
                    <a:lumMod val="95000"/>
                  </a:srgbClr>
                </a:solidFill>
                <a:latin typeface="Arial" panose="020B0604020202020204" pitchFamily="34" charset="0"/>
                <a:cs typeface="Arial" panose="020B0604020202020204" pitchFamily="34" charset="0"/>
              </a:rPr>
              <a:t>We build the workforce of the future.</a:t>
            </a:r>
            <a:endParaRPr lang="en-US" sz="1200" spc="50" dirty="0">
              <a:solidFill>
                <a:srgbClr val="FFFFFF">
                  <a:lumMod val="95000"/>
                </a:srgbClr>
              </a:solidFill>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xmlns="" id="{89EED0AA-D6A0-854A-9888-8400B6D1FE48}"/>
              </a:ext>
            </a:extLst>
          </p:cNvPr>
          <p:cNvSpPr/>
          <p:nvPr/>
        </p:nvSpPr>
        <p:spPr>
          <a:xfrm>
            <a:off x="1221676"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 </a:t>
            </a:r>
          </a:p>
          <a:p>
            <a:pPr algn="ctr" defTabSz="914126">
              <a:defRPr/>
            </a:pPr>
            <a:r>
              <a:rPr lang="en-US" sz="1200" dirty="0">
                <a:solidFill>
                  <a:srgbClr val="FFFFFF"/>
                </a:solidFill>
                <a:latin typeface="Arial" panose="020B0604020202020204"/>
              </a:rPr>
              <a:t>Corporate Clients</a:t>
            </a:r>
          </a:p>
        </p:txBody>
      </p:sp>
      <p:sp>
        <p:nvSpPr>
          <p:cNvPr id="49" name="Rectangle 48">
            <a:extLst>
              <a:ext uri="{FF2B5EF4-FFF2-40B4-BE49-F238E27FC236}">
                <a16:creationId xmlns:a16="http://schemas.microsoft.com/office/drawing/2014/main" xmlns="" id="{DFBD6F02-53D0-BF4D-BF2A-4BD3E0AC1D30}"/>
              </a:ext>
            </a:extLst>
          </p:cNvPr>
          <p:cNvSpPr/>
          <p:nvPr/>
        </p:nvSpPr>
        <p:spPr>
          <a:xfrm>
            <a:off x="2825143"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30,000+</a:t>
            </a:r>
          </a:p>
          <a:p>
            <a:pPr algn="ctr" defTabSz="914126">
              <a:defRPr/>
            </a:pPr>
            <a:r>
              <a:rPr lang="en-US" sz="1200" dirty="0">
                <a:solidFill>
                  <a:srgbClr val="FFFFFF"/>
                </a:solidFill>
                <a:latin typeface="Arial" panose="020B0604020202020204"/>
              </a:rPr>
              <a:t>Learners Trained</a:t>
            </a:r>
          </a:p>
        </p:txBody>
      </p:sp>
      <p:sp>
        <p:nvSpPr>
          <p:cNvPr id="75" name="Rectangle 74">
            <a:extLst>
              <a:ext uri="{FF2B5EF4-FFF2-40B4-BE49-F238E27FC236}">
                <a16:creationId xmlns:a16="http://schemas.microsoft.com/office/drawing/2014/main" xmlns="" id="{B3EFFD71-D9A6-F843-8D97-4553654A0BAE}"/>
              </a:ext>
            </a:extLst>
          </p:cNvPr>
          <p:cNvSpPr/>
          <p:nvPr/>
        </p:nvSpPr>
        <p:spPr>
          <a:xfrm>
            <a:off x="4495429" y="3111497"/>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25000+ </a:t>
            </a:r>
          </a:p>
          <a:p>
            <a:pPr algn="ctr" defTabSz="914126">
              <a:defRPr/>
            </a:pPr>
            <a:r>
              <a:rPr lang="en-US" sz="1200" dirty="0">
                <a:solidFill>
                  <a:srgbClr val="FFFFFF"/>
                </a:solidFill>
                <a:latin typeface="Arial" panose="020B0604020202020204"/>
              </a:rPr>
              <a:t>Learners Placed</a:t>
            </a:r>
          </a:p>
        </p:txBody>
      </p:sp>
      <p:pic>
        <p:nvPicPr>
          <p:cNvPr id="9" name="Picture 8">
            <a:extLst>
              <a:ext uri="{FF2B5EF4-FFF2-40B4-BE49-F238E27FC236}">
                <a16:creationId xmlns:a16="http://schemas.microsoft.com/office/drawing/2014/main" xmlns=""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127" y="2279841"/>
            <a:ext cx="640059" cy="640059"/>
          </a:xfrm>
          <a:prstGeom prst="rect">
            <a:avLst/>
          </a:prstGeom>
        </p:spPr>
      </p:pic>
      <p:pic>
        <p:nvPicPr>
          <p:cNvPr id="11" name="Picture 10">
            <a:extLst>
              <a:ext uri="{FF2B5EF4-FFF2-40B4-BE49-F238E27FC236}">
                <a16:creationId xmlns:a16="http://schemas.microsoft.com/office/drawing/2014/main" xmlns=""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5530" y="2272765"/>
            <a:ext cx="671928" cy="671928"/>
          </a:xfrm>
          <a:prstGeom prst="rect">
            <a:avLst/>
          </a:prstGeom>
        </p:spPr>
      </p:pic>
      <p:sp>
        <p:nvSpPr>
          <p:cNvPr id="48" name="Rectangle 47"/>
          <p:cNvSpPr/>
          <p:nvPr/>
        </p:nvSpPr>
        <p:spPr>
          <a:xfrm>
            <a:off x="632520" y="692232"/>
            <a:ext cx="6570959" cy="1015399"/>
          </a:xfrm>
          <a:prstGeom prst="rect">
            <a:avLst/>
          </a:prstGeom>
        </p:spPr>
        <p:txBody>
          <a:bodyPr wrap="square">
            <a:spAutoFit/>
          </a:bodyPr>
          <a:lstStyle/>
          <a:p>
            <a:pPr algn="ctr" defTabSz="914126">
              <a:defRPr/>
            </a:pPr>
            <a:r>
              <a:rPr lang="en-US" sz="1999" b="1" dirty="0">
                <a:solidFill>
                  <a:srgbClr val="FFFFFF"/>
                </a:solidFill>
                <a:latin typeface="Arial" panose="020B0604020202020204" pitchFamily="34" charset="0"/>
                <a:cs typeface="Arial" panose="020B0604020202020204" pitchFamily="34" charset="0"/>
              </a:rPr>
              <a:t>We’re committed to empower you to be</a:t>
            </a:r>
          </a:p>
          <a:p>
            <a:pPr algn="ctr" defTabSz="914126">
              <a:defRPr/>
            </a:pPr>
            <a:r>
              <a:rPr lang="en-US" sz="1999" b="1" dirty="0">
                <a:solidFill>
                  <a:srgbClr val="FFFFFF"/>
                </a:solidFill>
                <a:latin typeface="Arial" panose="020B0604020202020204" pitchFamily="34" charset="0"/>
                <a:cs typeface="Arial" panose="020B0604020202020204" pitchFamily="34" charset="0"/>
              </a:rPr>
              <a:t>Most Desirable Resource</a:t>
            </a:r>
          </a:p>
          <a:p>
            <a:pPr algn="ctr" defTabSz="914126">
              <a:defRPr/>
            </a:pPr>
            <a:r>
              <a:rPr lang="en-US" sz="1999" b="1" dirty="0">
                <a:solidFill>
                  <a:srgbClr val="FFFFFF"/>
                </a:solidFill>
                <a:latin typeface="Arial" panose="020B0604020202020204" pitchFamily="34" charset="0"/>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xmlns="" id="{29B88429-5E3E-E649-B2EC-6D73DF20380B}"/>
              </a:ext>
            </a:extLst>
          </p:cNvPr>
          <p:cNvSpPr/>
          <p:nvPr/>
        </p:nvSpPr>
        <p:spPr>
          <a:xfrm>
            <a:off x="350569" y="4998498"/>
            <a:ext cx="3900557" cy="892320"/>
          </a:xfrm>
          <a:prstGeom prst="rect">
            <a:avLst/>
          </a:prstGeom>
        </p:spPr>
        <p:txBody>
          <a:bodyPr wrap="square">
            <a:spAutoFit/>
          </a:bodyPr>
          <a:lstStyle/>
          <a:p>
            <a:pPr defTabSz="914126">
              <a:defRPr/>
            </a:pPr>
            <a:r>
              <a:rPr lang="en-US" sz="1999" b="1" spc="100" dirty="0">
                <a:solidFill>
                  <a:srgbClr val="F97700"/>
                </a:solidFill>
                <a:latin typeface="Arial" panose="020B0604020202020204"/>
              </a:rPr>
              <a:t>FREE WEBINARS </a:t>
            </a:r>
          </a:p>
          <a:p>
            <a:pPr defTabSz="914126">
              <a:defRPr/>
            </a:pPr>
            <a:r>
              <a:rPr lang="en-US" sz="1600" i="1" dirty="0">
                <a:solidFill>
                  <a:srgbClr val="F97700"/>
                </a:solidFill>
                <a:latin typeface="Arial" panose="020B0604020202020204"/>
              </a:rPr>
              <a:t>Sign up for free webinars with industry experts every fortnight!</a:t>
            </a:r>
          </a:p>
        </p:txBody>
      </p:sp>
      <p:pic>
        <p:nvPicPr>
          <p:cNvPr id="56" name="Picture 55">
            <a:extLst>
              <a:ext uri="{FF2B5EF4-FFF2-40B4-BE49-F238E27FC236}">
                <a16:creationId xmlns:a16="http://schemas.microsoft.com/office/drawing/2014/main" xmlns=""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1451" y="2194693"/>
            <a:ext cx="851865" cy="851865"/>
          </a:xfrm>
          <a:prstGeom prst="rect">
            <a:avLst/>
          </a:prstGeom>
        </p:spPr>
      </p:pic>
      <p:grpSp>
        <p:nvGrpSpPr>
          <p:cNvPr id="8" name="Group 13">
            <a:extLst>
              <a:ext uri="{FF2B5EF4-FFF2-40B4-BE49-F238E27FC236}">
                <a16:creationId xmlns:a16="http://schemas.microsoft.com/office/drawing/2014/main" xmlns="" id="{C4CE162D-F9BF-9140-A233-D39001B36CFD}"/>
              </a:ext>
            </a:extLst>
          </p:cNvPr>
          <p:cNvGrpSpPr/>
          <p:nvPr/>
        </p:nvGrpSpPr>
        <p:grpSpPr>
          <a:xfrm>
            <a:off x="6517598" y="3369121"/>
            <a:ext cx="5611184" cy="3380860"/>
            <a:chOff x="4482563" y="4980191"/>
            <a:chExt cx="3128574" cy="1841396"/>
          </a:xfrm>
        </p:grpSpPr>
        <p:pic>
          <p:nvPicPr>
            <p:cNvPr id="19" name="Picture 18">
              <a:extLst>
                <a:ext uri="{FF2B5EF4-FFF2-40B4-BE49-F238E27FC236}">
                  <a16:creationId xmlns:a16="http://schemas.microsoft.com/office/drawing/2014/main" xmlns=""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xmlns=""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xmlns="" id="{34C82462-A6A9-9F40-B874-C2786492A285}"/>
              </a:ext>
            </a:extLst>
          </p:cNvPr>
          <p:cNvSpPr/>
          <p:nvPr/>
        </p:nvSpPr>
        <p:spPr>
          <a:xfrm>
            <a:off x="4492569" y="5574754"/>
            <a:ext cx="2196235" cy="54735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23" name="Rectangle 22">
            <a:hlinkClick r:id="rId9"/>
            <a:extLst>
              <a:ext uri="{FF2B5EF4-FFF2-40B4-BE49-F238E27FC236}">
                <a16:creationId xmlns:a16="http://schemas.microsoft.com/office/drawing/2014/main" xmlns="" id="{B7D41E04-1B35-BD4F-8B37-C6CC88C6B995}"/>
              </a:ext>
            </a:extLst>
          </p:cNvPr>
          <p:cNvSpPr/>
          <p:nvPr/>
        </p:nvSpPr>
        <p:spPr>
          <a:xfrm>
            <a:off x="4399734" y="5490332"/>
            <a:ext cx="2196235" cy="54735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5" name="Rectangle 4">
            <a:extLst>
              <a:ext uri="{FF2B5EF4-FFF2-40B4-BE49-F238E27FC236}">
                <a16:creationId xmlns:a16="http://schemas.microsoft.com/office/drawing/2014/main" xmlns="" id="{6AA9D7C5-0368-6645-B73F-D51BF9C01567}"/>
              </a:ext>
            </a:extLst>
          </p:cNvPr>
          <p:cNvSpPr/>
          <p:nvPr/>
        </p:nvSpPr>
        <p:spPr>
          <a:xfrm>
            <a:off x="4802969" y="5590298"/>
            <a:ext cx="1466686" cy="369236"/>
          </a:xfrm>
          <a:prstGeom prst="rect">
            <a:avLst/>
          </a:prstGeom>
        </p:spPr>
        <p:txBody>
          <a:bodyPr wrap="none">
            <a:spAutoFit/>
          </a:bodyPr>
          <a:lstStyle/>
          <a:p>
            <a:pPr defTabSz="914126">
              <a:defRPr/>
            </a:pPr>
            <a:r>
              <a:rPr lang="en-US" sz="1799" b="1" dirty="0">
                <a:solidFill>
                  <a:srgbClr val="44546A"/>
                </a:solidFill>
                <a:latin typeface="Arial" panose="020B0604020202020204"/>
              </a:rPr>
              <a:t>Enroll Now!</a:t>
            </a:r>
            <a:endParaRPr lang="en-US" sz="1799" b="1" dirty="0">
              <a:solidFill>
                <a:srgbClr val="000000"/>
              </a:solidFill>
              <a:latin typeface="Arial" panose="020B0604020202020204"/>
            </a:endParaRPr>
          </a:p>
        </p:txBody>
      </p:sp>
      <p:pic>
        <p:nvPicPr>
          <p:cNvPr id="24" name="Picture 23">
            <a:extLst>
              <a:ext uri="{FF2B5EF4-FFF2-40B4-BE49-F238E27FC236}">
                <a16:creationId xmlns:a16="http://schemas.microsoft.com/office/drawing/2014/main" xmlns=""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49663" y="501962"/>
            <a:ext cx="1956171" cy="1932120"/>
          </a:xfrm>
          <a:prstGeom prst="rect">
            <a:avLst/>
          </a:prstGeom>
        </p:spPr>
      </p:pic>
    </p:spTree>
    <p:extLst>
      <p:ext uri="{BB962C8B-B14F-4D97-AF65-F5344CB8AC3E}">
        <p14:creationId xmlns:p14="http://schemas.microsoft.com/office/powerpoint/2010/main" val="8338569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3C8A4613-6F8A-40A2-B2DE-12F49D2C9098}"/>
              </a:ext>
            </a:extLst>
          </p:cNvPr>
          <p:cNvSpPr txBox="1"/>
          <p:nvPr/>
        </p:nvSpPr>
        <p:spPr>
          <a:xfrm>
            <a:off x="92340" y="181155"/>
            <a:ext cx="11459341" cy="646163"/>
          </a:xfrm>
          <a:prstGeom prst="rect">
            <a:avLst/>
          </a:prstGeom>
          <a:noFill/>
        </p:spPr>
        <p:txBody>
          <a:bodyPr wrap="square">
            <a:spAutoFit/>
          </a:bodyPr>
          <a:lstStyle/>
          <a:p>
            <a:r>
              <a:rPr lang="en-US" sz="3599"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xmlns=""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8255" y="827318"/>
            <a:ext cx="5725701" cy="3451853"/>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xmlns=""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869" y="1062177"/>
            <a:ext cx="5954710" cy="3336691"/>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xmlns=""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8254" y="3132786"/>
            <a:ext cx="5725702" cy="3538730"/>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xmlns="" id="{82B165D0-C409-4669-9E36-D2FB63835D83}"/>
              </a:ext>
            </a:extLst>
          </p:cNvPr>
          <p:cNvPicPr>
            <a:picLocks noChangeAspect="1"/>
          </p:cNvPicPr>
          <p:nvPr/>
        </p:nvPicPr>
        <p:blipFill>
          <a:blip r:embed="rId9"/>
          <a:stretch>
            <a:fillRect/>
          </a:stretch>
        </p:blipFill>
        <p:spPr>
          <a:xfrm>
            <a:off x="192208" y="3340155"/>
            <a:ext cx="5997371" cy="3303870"/>
          </a:xfrm>
          <a:prstGeom prst="rect">
            <a:avLst/>
          </a:prstGeom>
          <a:scene3d>
            <a:camera prst="perspectiveLeft"/>
            <a:lightRig rig="threePt" dir="t"/>
          </a:scene3d>
        </p:spPr>
      </p:pic>
    </p:spTree>
    <p:extLst>
      <p:ext uri="{BB962C8B-B14F-4D97-AF65-F5344CB8AC3E}">
        <p14:creationId xmlns:p14="http://schemas.microsoft.com/office/powerpoint/2010/main" val="709448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tile tx="2089150" ty="0" sx="57000" sy="57000" flip="none" algn="tl"/>
        </a:blipFill>
        <a:effectLst/>
      </p:bgPr>
    </p:bg>
    <p:spTree>
      <p:nvGrpSpPr>
        <p:cNvPr id="1" name=""/>
        <p:cNvGrpSpPr/>
        <p:nvPr/>
      </p:nvGrpSpPr>
      <p:grpSpPr>
        <a:xfrm>
          <a:off x="0" y="0"/>
          <a:ext cx="0" cy="0"/>
          <a:chOff x="0" y="0"/>
          <a:chExt cx="0" cy="0"/>
        </a:xfrm>
      </p:grpSpPr>
      <p:sp>
        <p:nvSpPr>
          <p:cNvPr id="5" name="Rectangle 4"/>
          <p:cNvSpPr/>
          <p:nvPr/>
        </p:nvSpPr>
        <p:spPr>
          <a:xfrm>
            <a:off x="-1" y="-27384"/>
            <a:ext cx="12188825"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itle 2"/>
          <p:cNvSpPr>
            <a:spLocks noGrp="1"/>
          </p:cNvSpPr>
          <p:nvPr>
            <p:ph type="title"/>
          </p:nvPr>
        </p:nvSpPr>
        <p:spPr/>
        <p:txBody>
          <a:bodyPr/>
          <a:lstStyle/>
          <a:p>
            <a:r>
              <a:rPr lang="en-IN" dirty="0" smtClean="0">
                <a:solidFill>
                  <a:schemeClr val="bg1"/>
                </a:solidFill>
                <a:latin typeface="Cooper Black" panose="0208090404030B020404" pitchFamily="18" charset="0"/>
              </a:rPr>
              <a:t>Agenda – Day 5</a:t>
            </a:r>
            <a:endParaRPr lang="en-IN" dirty="0">
              <a:solidFill>
                <a:schemeClr val="tx2">
                  <a:lumMod val="60000"/>
                  <a:lumOff val="40000"/>
                </a:schemeClr>
              </a:solidFill>
              <a:latin typeface="Cooper Black" panose="0208090404030B020404" pitchFamily="18" charset="0"/>
            </a:endParaRPr>
          </a:p>
        </p:txBody>
      </p:sp>
      <p:pic>
        <p:nvPicPr>
          <p:cNvPr id="12" name="Picture 11">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15" name="TextBox 14">
            <a:extLst>
              <a:ext uri="{FF2B5EF4-FFF2-40B4-BE49-F238E27FC236}">
                <a16:creationId xmlns="" xmlns:a16="http://schemas.microsoft.com/office/drawing/2014/main" id="{1E8BD2BC-59B0-4D30-97AE-9B4A2D8F7B41}"/>
              </a:ext>
            </a:extLst>
          </p:cNvPr>
          <p:cNvSpPr txBox="1"/>
          <p:nvPr/>
        </p:nvSpPr>
        <p:spPr>
          <a:xfrm>
            <a:off x="650533" y="1026602"/>
            <a:ext cx="7964159" cy="2862322"/>
          </a:xfrm>
          <a:prstGeom prst="rect">
            <a:avLst/>
          </a:prstGeom>
          <a:noFill/>
        </p:spPr>
        <p:txBody>
          <a:bodyPr wrap="square" rtlCol="0">
            <a:spAutoFit/>
          </a:bodyPr>
          <a:lstStyle/>
          <a:p>
            <a:pPr marL="742950" lvl="1" indent="-285750">
              <a:buFont typeface="Arial" panose="020B0604020202020204" pitchFamily="34" charset="0"/>
              <a:buChar char="•"/>
            </a:pPr>
            <a:r>
              <a:rPr lang="en-US" sz="2000" dirty="0">
                <a:solidFill>
                  <a:schemeClr val="bg1"/>
                </a:solidFill>
              </a:rPr>
              <a:t>Performance Guideline  for ABAP CODE</a:t>
            </a:r>
          </a:p>
          <a:p>
            <a:pPr marL="742950" lvl="1" indent="-285750">
              <a:buFont typeface="Arial" panose="020B0604020202020204" pitchFamily="34" charset="0"/>
              <a:buChar char="•"/>
            </a:pPr>
            <a:r>
              <a:rPr lang="en-US" sz="2000" dirty="0">
                <a:solidFill>
                  <a:schemeClr val="bg1"/>
                </a:solidFill>
              </a:rPr>
              <a:t>Describing SQLM (SQL Monitor</a:t>
            </a:r>
            <a:r>
              <a:rPr lang="en-US" sz="2000" dirty="0" smtClean="0">
                <a:solidFill>
                  <a:schemeClr val="bg1"/>
                </a:solidFill>
              </a:rPr>
              <a:t>)</a:t>
            </a:r>
          </a:p>
          <a:p>
            <a:pPr marL="742950" lvl="1" indent="-285750">
              <a:buFont typeface="Arial" panose="020B0604020202020204" pitchFamily="34" charset="0"/>
              <a:buChar char="•"/>
            </a:pPr>
            <a:r>
              <a:rPr lang="en-US" sz="2000" dirty="0" smtClean="0">
                <a:solidFill>
                  <a:schemeClr val="bg1"/>
                </a:solidFill>
              </a:rPr>
              <a:t>SQLM Architecture </a:t>
            </a:r>
            <a:endParaRPr lang="en-US" sz="2000" dirty="0">
              <a:solidFill>
                <a:schemeClr val="bg1"/>
              </a:solidFill>
            </a:endParaRPr>
          </a:p>
          <a:p>
            <a:pPr marL="742950" lvl="1" indent="-285750">
              <a:buFont typeface="Arial" panose="020B0604020202020204" pitchFamily="34" charset="0"/>
              <a:buChar char="•"/>
            </a:pPr>
            <a:r>
              <a:rPr lang="en-US" sz="2000" dirty="0">
                <a:solidFill>
                  <a:schemeClr val="bg1"/>
                </a:solidFill>
              </a:rPr>
              <a:t>Static check with SQL performance </a:t>
            </a:r>
          </a:p>
          <a:p>
            <a:pPr marL="742950" lvl="1" indent="-285750">
              <a:buFont typeface="Arial" panose="020B0604020202020204" pitchFamily="34" charset="0"/>
              <a:buChar char="•"/>
            </a:pPr>
            <a:r>
              <a:rPr lang="en-US" sz="2000" dirty="0">
                <a:solidFill>
                  <a:schemeClr val="bg1"/>
                </a:solidFill>
              </a:rPr>
              <a:t>SQL performance Tuning work list monitor ( SWLT </a:t>
            </a:r>
            <a:r>
              <a:rPr lang="en-US" sz="2000" dirty="0" smtClean="0">
                <a:solidFill>
                  <a:schemeClr val="bg1"/>
                </a:solidFill>
              </a:rPr>
              <a:t>)</a:t>
            </a:r>
          </a:p>
          <a:p>
            <a:pPr marL="742950" lvl="1" indent="-285750">
              <a:buFont typeface="Arial" panose="020B0604020202020204" pitchFamily="34" charset="0"/>
              <a:buChar char="•"/>
            </a:pPr>
            <a:r>
              <a:rPr lang="en-US" sz="2000" dirty="0">
                <a:solidFill>
                  <a:schemeClr val="bg1"/>
                </a:solidFill>
              </a:rPr>
              <a:t>OIA Scenario ( Open Item Analysis )</a:t>
            </a:r>
          </a:p>
          <a:p>
            <a:pPr marL="742950" lvl="1" indent="-285750">
              <a:buFont typeface="Arial" panose="020B0604020202020204" pitchFamily="34" charset="0"/>
              <a:buChar char="•"/>
            </a:pPr>
            <a:r>
              <a:rPr lang="en-US" sz="2000" dirty="0">
                <a:solidFill>
                  <a:schemeClr val="bg1"/>
                </a:solidFill>
              </a:rPr>
              <a:t>Articulate Requirement for OIA</a:t>
            </a:r>
          </a:p>
          <a:p>
            <a:pPr marL="742950" lvl="1" indent="-285750">
              <a:buFont typeface="Arial" panose="020B0604020202020204" pitchFamily="34" charset="0"/>
              <a:buChar char="•"/>
            </a:pPr>
            <a:r>
              <a:rPr lang="en-US" sz="2000" dirty="0">
                <a:solidFill>
                  <a:schemeClr val="bg1"/>
                </a:solidFill>
              </a:rPr>
              <a:t>Execute OIA on ABAP</a:t>
            </a:r>
          </a:p>
          <a:p>
            <a:pPr marL="742950" lvl="1" indent="-285750">
              <a:buFont typeface="Arial" panose="020B0604020202020204" pitchFamily="34" charset="0"/>
              <a:buChar char="•"/>
            </a:pPr>
            <a:r>
              <a:rPr lang="en-US" sz="2000" dirty="0" smtClean="0">
                <a:solidFill>
                  <a:schemeClr val="bg1"/>
                </a:solidFill>
              </a:rPr>
              <a:t>Aggregation Scenario</a:t>
            </a:r>
            <a:endParaRPr lang="en-US" sz="2000" dirty="0">
              <a:solidFill>
                <a:schemeClr val="bg1"/>
              </a:solidFill>
            </a:endParaRPr>
          </a:p>
        </p:txBody>
      </p:sp>
      <p:sp>
        <p:nvSpPr>
          <p:cNvPr id="16"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3976481240"/>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alpha val="95000"/>
          </a:schemeClr>
        </a:solidFill>
        <a:effectLst/>
      </p:bgPr>
    </p:bg>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xmlns=""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smtClean="0">
                <a:solidFill>
                  <a:schemeClr val="bg1"/>
                </a:solidFill>
              </a:rPr>
              <a:t> </a:t>
            </a:r>
            <a:endParaRPr lang="en-US" sz="1800" dirty="0">
              <a:solidFill>
                <a:schemeClr val="bg1"/>
              </a:solidFill>
            </a:endParaRPr>
          </a:p>
        </p:txBody>
      </p:sp>
      <p:sp>
        <p:nvSpPr>
          <p:cNvPr id="11" name="Title 10"/>
          <p:cNvSpPr>
            <a:spLocks noGrp="1"/>
          </p:cNvSpPr>
          <p:nvPr>
            <p:ph type="title"/>
          </p:nvPr>
        </p:nvSpPr>
        <p:spPr/>
        <p:txBody>
          <a:bodyPr>
            <a:noAutofit/>
          </a:bodyPr>
          <a:lstStyle/>
          <a:p>
            <a:r>
              <a:rPr lang="en-US" dirty="0">
                <a:solidFill>
                  <a:schemeClr val="bg1"/>
                </a:solidFill>
                <a:latin typeface="Cooper Black" panose="0208090404030B020404" pitchFamily="18" charset="0"/>
              </a:rPr>
              <a:t>Performance Guild line for ABAP Code</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7" name="TextBox 6">
            <a:extLst>
              <a:ext uri="{FF2B5EF4-FFF2-40B4-BE49-F238E27FC236}">
                <a16:creationId xmlns:a16="http://schemas.microsoft.com/office/drawing/2014/main" xmlns="" id="{C3D67074-ABBF-4F1F-8F04-07B7C002C1DF}"/>
              </a:ext>
            </a:extLst>
          </p:cNvPr>
          <p:cNvSpPr txBox="1"/>
          <p:nvPr/>
        </p:nvSpPr>
        <p:spPr>
          <a:xfrm>
            <a:off x="463252" y="1053205"/>
            <a:ext cx="3227832" cy="369332"/>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Calibri"/>
                <a:ea typeface="+mn-ea"/>
                <a:cs typeface="+mn-cs"/>
              </a:rPr>
              <a:t>Keep the Result set Small</a:t>
            </a:r>
          </a:p>
        </p:txBody>
      </p:sp>
      <p:sp>
        <p:nvSpPr>
          <p:cNvPr id="8" name="Arrow: Up 1">
            <a:extLst>
              <a:ext uri="{FF2B5EF4-FFF2-40B4-BE49-F238E27FC236}">
                <a16:creationId xmlns:a16="http://schemas.microsoft.com/office/drawing/2014/main" xmlns="" id="{594C4BF0-0CE7-4B54-BAE8-79A5A04E8DFD}"/>
              </a:ext>
            </a:extLst>
          </p:cNvPr>
          <p:cNvSpPr/>
          <p:nvPr/>
        </p:nvSpPr>
        <p:spPr>
          <a:xfrm>
            <a:off x="3625556" y="1049288"/>
            <a:ext cx="740664" cy="118872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9" name="Arrow: Up 6">
            <a:extLst>
              <a:ext uri="{FF2B5EF4-FFF2-40B4-BE49-F238E27FC236}">
                <a16:creationId xmlns:a16="http://schemas.microsoft.com/office/drawing/2014/main" xmlns="" id="{4937267C-186B-49B9-A156-26B1A79634C1}"/>
              </a:ext>
            </a:extLst>
          </p:cNvPr>
          <p:cNvSpPr/>
          <p:nvPr/>
        </p:nvSpPr>
        <p:spPr>
          <a:xfrm>
            <a:off x="4604794" y="1323051"/>
            <a:ext cx="740664" cy="92354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10" name="TextBox 9">
            <a:extLst>
              <a:ext uri="{FF2B5EF4-FFF2-40B4-BE49-F238E27FC236}">
                <a16:creationId xmlns:a16="http://schemas.microsoft.com/office/drawing/2014/main" xmlns="" id="{94B34943-80DC-4703-8C07-7CE5F0865169}"/>
              </a:ext>
            </a:extLst>
          </p:cNvPr>
          <p:cNvSpPr txBox="1"/>
          <p:nvPr/>
        </p:nvSpPr>
        <p:spPr>
          <a:xfrm>
            <a:off x="6078900" y="990466"/>
            <a:ext cx="5483384" cy="92333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Calibri"/>
              </a:rPr>
              <a:t>Discard Records which are not required using WHERE </a:t>
            </a:r>
            <a:r>
              <a:rPr kumimoji="0" lang="en-US" sz="1800" b="0" i="0" u="none" strike="noStrike" kern="1200" cap="none" spc="0" normalizeH="0" baseline="0" noProof="0" dirty="0" smtClean="0">
                <a:ln>
                  <a:noFill/>
                </a:ln>
                <a:solidFill>
                  <a:schemeClr val="bg1"/>
                </a:solidFill>
                <a:effectLst/>
                <a:uLnTx/>
                <a:uFillTx/>
                <a:latin typeface="Calibri"/>
              </a:rPr>
              <a:t>Clause</a:t>
            </a:r>
            <a:r>
              <a:rPr kumimoji="0" lang="en-US" sz="1800" b="0" i="0" u="none" strike="noStrike" kern="1200" cap="none" spc="0" normalizeH="0" noProof="0" dirty="0" smtClean="0">
                <a:ln>
                  <a:noFill/>
                </a:ln>
                <a:solidFill>
                  <a:schemeClr val="bg1"/>
                </a:solidFill>
                <a:effectLst/>
                <a:uLnTx/>
                <a:uFillTx/>
                <a:latin typeface="Calibri"/>
              </a:rPr>
              <a:t> ,</a:t>
            </a:r>
            <a:r>
              <a:rPr lang="en-US" sz="1800" dirty="0" smtClean="0">
                <a:solidFill>
                  <a:schemeClr val="bg1"/>
                </a:solidFill>
                <a:latin typeface="Calibri"/>
              </a:rPr>
              <a:t>Avoid </a:t>
            </a:r>
            <a:r>
              <a:rPr lang="en-US" sz="1800" dirty="0">
                <a:solidFill>
                  <a:schemeClr val="bg1"/>
                </a:solidFill>
                <a:latin typeface="Calibri"/>
              </a:rPr>
              <a:t>Selection on large tables w/o Specifying </a:t>
            </a:r>
            <a:r>
              <a:rPr lang="en-US" sz="1800" dirty="0" smtClean="0">
                <a:solidFill>
                  <a:schemeClr val="bg1"/>
                </a:solidFill>
                <a:latin typeface="Calibri"/>
              </a:rPr>
              <a:t>Key ,</a:t>
            </a:r>
            <a:r>
              <a:rPr kumimoji="0" lang="en-US" sz="1800" b="0" i="0" u="none" strike="noStrike" kern="1200" cap="none" spc="0" normalizeH="0" baseline="0" noProof="0" dirty="0" smtClean="0">
                <a:ln>
                  <a:noFill/>
                </a:ln>
                <a:solidFill>
                  <a:schemeClr val="bg1"/>
                </a:solidFill>
                <a:effectLst/>
                <a:uLnTx/>
                <a:uFillTx/>
                <a:latin typeface="Calibri"/>
              </a:rPr>
              <a:t>Use </a:t>
            </a:r>
            <a:r>
              <a:rPr kumimoji="0" lang="en-US" sz="1800" b="0" i="0" u="none" strike="noStrike" kern="1200" cap="none" spc="0" normalizeH="0" baseline="0" noProof="0" dirty="0">
                <a:ln>
                  <a:noFill/>
                </a:ln>
                <a:solidFill>
                  <a:schemeClr val="bg1"/>
                </a:solidFill>
                <a:effectLst/>
                <a:uLnTx/>
                <a:uFillTx/>
                <a:latin typeface="Calibri"/>
              </a:rPr>
              <a:t>Having Clause even with Group By</a:t>
            </a:r>
          </a:p>
        </p:txBody>
      </p:sp>
      <p:sp>
        <p:nvSpPr>
          <p:cNvPr id="12" name="TextBox 11">
            <a:extLst>
              <a:ext uri="{FF2B5EF4-FFF2-40B4-BE49-F238E27FC236}">
                <a16:creationId xmlns:a16="http://schemas.microsoft.com/office/drawing/2014/main" xmlns="" id="{A102E7C8-82FD-4249-8265-7989794A192C}"/>
              </a:ext>
            </a:extLst>
          </p:cNvPr>
          <p:cNvSpPr txBox="1"/>
          <p:nvPr/>
        </p:nvSpPr>
        <p:spPr>
          <a:xfrm>
            <a:off x="457812" y="2420888"/>
            <a:ext cx="2714792" cy="646331"/>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Calibri"/>
                <a:ea typeface="+mn-ea"/>
                <a:cs typeface="+mn-cs"/>
              </a:rPr>
              <a:t>Minimize Number of Data Transfers (hits)</a:t>
            </a:r>
          </a:p>
        </p:txBody>
      </p:sp>
      <p:sp>
        <p:nvSpPr>
          <p:cNvPr id="13" name="Arrow: Up 9">
            <a:extLst>
              <a:ext uri="{FF2B5EF4-FFF2-40B4-BE49-F238E27FC236}">
                <a16:creationId xmlns:a16="http://schemas.microsoft.com/office/drawing/2014/main" xmlns="" id="{6D35491D-B3A0-4643-A8EC-D8CE58E85FC3}"/>
              </a:ext>
            </a:extLst>
          </p:cNvPr>
          <p:cNvSpPr/>
          <p:nvPr/>
        </p:nvSpPr>
        <p:spPr>
          <a:xfrm>
            <a:off x="3364948" y="2541016"/>
            <a:ext cx="347472" cy="82397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14" name="Arrow: Up 10">
            <a:extLst>
              <a:ext uri="{FF2B5EF4-FFF2-40B4-BE49-F238E27FC236}">
                <a16:creationId xmlns:a16="http://schemas.microsoft.com/office/drawing/2014/main" xmlns="" id="{8BF6A51A-0856-4F9F-88E5-72FBA7A76BCE}"/>
              </a:ext>
            </a:extLst>
          </p:cNvPr>
          <p:cNvSpPr/>
          <p:nvPr/>
        </p:nvSpPr>
        <p:spPr>
          <a:xfrm>
            <a:off x="3691084" y="2541016"/>
            <a:ext cx="347472" cy="82397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15" name="Arrow: Up 11">
            <a:extLst>
              <a:ext uri="{FF2B5EF4-FFF2-40B4-BE49-F238E27FC236}">
                <a16:creationId xmlns:a16="http://schemas.microsoft.com/office/drawing/2014/main" xmlns="" id="{D3C5C4CA-1868-4DC3-92F4-C4AD1085366C}"/>
              </a:ext>
            </a:extLst>
          </p:cNvPr>
          <p:cNvSpPr/>
          <p:nvPr/>
        </p:nvSpPr>
        <p:spPr>
          <a:xfrm>
            <a:off x="3959308" y="2541016"/>
            <a:ext cx="347472" cy="82397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16" name="Arrow: Up 12">
            <a:extLst>
              <a:ext uri="{FF2B5EF4-FFF2-40B4-BE49-F238E27FC236}">
                <a16:creationId xmlns:a16="http://schemas.microsoft.com/office/drawing/2014/main" xmlns="" id="{D3D376AB-3840-4FAA-B2D2-F802EEA13442}"/>
              </a:ext>
            </a:extLst>
          </p:cNvPr>
          <p:cNvSpPr/>
          <p:nvPr/>
        </p:nvSpPr>
        <p:spPr>
          <a:xfrm>
            <a:off x="4306780" y="2538865"/>
            <a:ext cx="347472" cy="82397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17" name="Arrow: Up 13">
            <a:extLst>
              <a:ext uri="{FF2B5EF4-FFF2-40B4-BE49-F238E27FC236}">
                <a16:creationId xmlns:a16="http://schemas.microsoft.com/office/drawing/2014/main" xmlns="" id="{F49C3FB4-EF0A-41B8-894D-AFA23E07403A}"/>
              </a:ext>
            </a:extLst>
          </p:cNvPr>
          <p:cNvSpPr/>
          <p:nvPr/>
        </p:nvSpPr>
        <p:spPr>
          <a:xfrm>
            <a:off x="5086300" y="2538865"/>
            <a:ext cx="347472" cy="82397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18" name="TextBox 17">
            <a:extLst>
              <a:ext uri="{FF2B5EF4-FFF2-40B4-BE49-F238E27FC236}">
                <a16:creationId xmlns:a16="http://schemas.microsoft.com/office/drawing/2014/main" xmlns="" id="{2AD9336F-960B-43A0-A1F5-6A93689FAE12}"/>
              </a:ext>
            </a:extLst>
          </p:cNvPr>
          <p:cNvSpPr txBox="1"/>
          <p:nvPr/>
        </p:nvSpPr>
        <p:spPr>
          <a:xfrm>
            <a:off x="6096000" y="2350688"/>
            <a:ext cx="5406598" cy="1200329"/>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Calibri"/>
              </a:rPr>
              <a:t>Avoid Using Nested Selects , </a:t>
            </a:r>
            <a:r>
              <a:rPr lang="en-US" sz="1800" dirty="0">
                <a:solidFill>
                  <a:schemeClr val="bg1"/>
                </a:solidFill>
                <a:latin typeface="Calibri"/>
              </a:rPr>
              <a:t>Loop at itab – SELECT</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Calibri"/>
              </a:rPr>
              <a:t>Use Joins, Subqueries and FOR ALL ENTRIES</a:t>
            </a:r>
          </a:p>
          <a:p>
            <a:pPr marL="0" marR="0" lvl="0" indent="0" algn="just" defTabSz="914400" rtl="0" eaLnBrk="1" fontAlgn="auto" latinLnBrk="0" hangingPunct="1">
              <a:lnSpc>
                <a:spcPct val="100000"/>
              </a:lnSpc>
              <a:spcBef>
                <a:spcPts val="0"/>
              </a:spcBef>
              <a:spcAft>
                <a:spcPts val="0"/>
              </a:spcAft>
              <a:buClrTx/>
              <a:buSzTx/>
              <a:buFontTx/>
              <a:buNone/>
              <a:tabLst/>
              <a:defRPr/>
            </a:pPr>
            <a:r>
              <a:rPr lang="en-US" sz="1800" dirty="0">
                <a:solidFill>
                  <a:schemeClr val="bg1"/>
                </a:solidFill>
                <a:latin typeface="Calibri"/>
              </a:rPr>
              <a:t>Use Array Operations </a:t>
            </a:r>
            <a:endParaRPr lang="en-US" sz="1800" dirty="0" smtClean="0">
              <a:solidFill>
                <a:schemeClr val="bg1"/>
              </a:solidFill>
              <a:latin typeface="Calibri"/>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bg1"/>
                </a:solidFill>
                <a:latin typeface="Calibri"/>
              </a:rPr>
              <a:t> </a:t>
            </a:r>
            <a:r>
              <a:rPr lang="en-US" sz="1800" dirty="0">
                <a:solidFill>
                  <a:schemeClr val="bg1"/>
                </a:solidFill>
                <a:latin typeface="Calibri"/>
              </a:rPr>
              <a:t>INSERT INTO tab FROM TABLE itab.</a:t>
            </a:r>
            <a:endParaRPr kumimoji="0" lang="en-US" sz="1800" b="0" i="0" u="none" strike="noStrike" kern="1200" cap="none" spc="0" normalizeH="0" baseline="0" noProof="0" dirty="0">
              <a:ln>
                <a:noFill/>
              </a:ln>
              <a:solidFill>
                <a:schemeClr val="bg1"/>
              </a:solidFill>
              <a:effectLst/>
              <a:uLnTx/>
              <a:uFillTx/>
              <a:latin typeface="Calibri"/>
            </a:endParaRPr>
          </a:p>
        </p:txBody>
      </p:sp>
      <p:sp>
        <p:nvSpPr>
          <p:cNvPr id="19" name="TextBox 18">
            <a:extLst>
              <a:ext uri="{FF2B5EF4-FFF2-40B4-BE49-F238E27FC236}">
                <a16:creationId xmlns:a16="http://schemas.microsoft.com/office/drawing/2014/main" xmlns="" id="{C8EFF33E-781D-408E-A8BB-284A51208A6F}"/>
              </a:ext>
            </a:extLst>
          </p:cNvPr>
          <p:cNvSpPr txBox="1"/>
          <p:nvPr/>
        </p:nvSpPr>
        <p:spPr>
          <a:xfrm>
            <a:off x="457812" y="3538775"/>
            <a:ext cx="2714792" cy="646331"/>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Calibri"/>
                <a:ea typeface="+mn-ea"/>
                <a:cs typeface="+mn-cs"/>
              </a:rPr>
              <a:t>Minimize Amount of Data Transfer</a:t>
            </a:r>
          </a:p>
        </p:txBody>
      </p:sp>
      <p:sp>
        <p:nvSpPr>
          <p:cNvPr id="20" name="Arrow: Up 16">
            <a:extLst>
              <a:ext uri="{FF2B5EF4-FFF2-40B4-BE49-F238E27FC236}">
                <a16:creationId xmlns:a16="http://schemas.microsoft.com/office/drawing/2014/main" xmlns="" id="{FDC4EAA3-E11C-4D4A-9F7D-3ECECE89333E}"/>
              </a:ext>
            </a:extLst>
          </p:cNvPr>
          <p:cNvSpPr/>
          <p:nvPr/>
        </p:nvSpPr>
        <p:spPr>
          <a:xfrm>
            <a:off x="3358108" y="3593888"/>
            <a:ext cx="1533378" cy="92354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21" name="Arrow: Up 17">
            <a:extLst>
              <a:ext uri="{FF2B5EF4-FFF2-40B4-BE49-F238E27FC236}">
                <a16:creationId xmlns:a16="http://schemas.microsoft.com/office/drawing/2014/main" xmlns="" id="{12FC5606-DA2F-420A-BA7A-0BCDD056F634}"/>
              </a:ext>
            </a:extLst>
          </p:cNvPr>
          <p:cNvSpPr/>
          <p:nvPr/>
        </p:nvSpPr>
        <p:spPr>
          <a:xfrm>
            <a:off x="4996618" y="3593888"/>
            <a:ext cx="437154" cy="92354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22" name="TextBox 21">
            <a:extLst>
              <a:ext uri="{FF2B5EF4-FFF2-40B4-BE49-F238E27FC236}">
                <a16:creationId xmlns:a16="http://schemas.microsoft.com/office/drawing/2014/main" xmlns="" id="{CDD97EB6-F696-4ED9-BB80-5709B853D396}"/>
              </a:ext>
            </a:extLst>
          </p:cNvPr>
          <p:cNvSpPr txBox="1"/>
          <p:nvPr/>
        </p:nvSpPr>
        <p:spPr>
          <a:xfrm>
            <a:off x="6096000" y="3589301"/>
            <a:ext cx="5406598" cy="646331"/>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Calibri"/>
              </a:rPr>
              <a:t>Avoid using SELECT *</a:t>
            </a:r>
          </a:p>
          <a:p>
            <a:pPr marL="0" marR="0" lvl="0" indent="0" algn="just" defTabSz="914400" rtl="0" eaLnBrk="1" fontAlgn="auto" latinLnBrk="0" hangingPunct="1">
              <a:lnSpc>
                <a:spcPct val="100000"/>
              </a:lnSpc>
              <a:spcBef>
                <a:spcPts val="0"/>
              </a:spcBef>
              <a:spcAft>
                <a:spcPts val="0"/>
              </a:spcAft>
              <a:buClrTx/>
              <a:buSzTx/>
              <a:buFontTx/>
              <a:buNone/>
              <a:tabLst/>
              <a:defRPr/>
            </a:pPr>
            <a:r>
              <a:rPr lang="en-US" sz="1800" dirty="0">
                <a:solidFill>
                  <a:schemeClr val="bg1"/>
                </a:solidFill>
                <a:latin typeface="Calibri"/>
              </a:rPr>
              <a:t>Use Aggregation functions and case Expression</a:t>
            </a:r>
            <a:endParaRPr kumimoji="0" lang="en-US" sz="1800" b="0" i="0" u="none" strike="noStrike" kern="1200" cap="none" spc="0" normalizeH="0" baseline="0" noProof="0" dirty="0">
              <a:ln>
                <a:noFill/>
              </a:ln>
              <a:solidFill>
                <a:schemeClr val="bg1"/>
              </a:solidFill>
              <a:effectLst/>
              <a:uLnTx/>
              <a:uFillTx/>
              <a:latin typeface="Calibri"/>
            </a:endParaRPr>
          </a:p>
        </p:txBody>
      </p:sp>
      <p:sp>
        <p:nvSpPr>
          <p:cNvPr id="23" name="TextBox 22">
            <a:extLst>
              <a:ext uri="{FF2B5EF4-FFF2-40B4-BE49-F238E27FC236}">
                <a16:creationId xmlns:a16="http://schemas.microsoft.com/office/drawing/2014/main" xmlns="" id="{FAE3BFE6-14B3-4B67-8130-AC8BEBEE8DBD}"/>
              </a:ext>
            </a:extLst>
          </p:cNvPr>
          <p:cNvSpPr txBox="1"/>
          <p:nvPr/>
        </p:nvSpPr>
        <p:spPr>
          <a:xfrm>
            <a:off x="456635" y="4712285"/>
            <a:ext cx="2542597" cy="646331"/>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Calibri"/>
                <a:ea typeface="+mn-ea"/>
                <a:cs typeface="+mn-cs"/>
              </a:rPr>
              <a:t>Don’t Create Search overhead on DB</a:t>
            </a:r>
          </a:p>
        </p:txBody>
      </p:sp>
      <p:sp>
        <p:nvSpPr>
          <p:cNvPr id="24" name="Rectangle 23">
            <a:extLst>
              <a:ext uri="{FF2B5EF4-FFF2-40B4-BE49-F238E27FC236}">
                <a16:creationId xmlns:a16="http://schemas.microsoft.com/office/drawing/2014/main" xmlns="" id="{B20D7685-6BA8-48B7-A546-02D158A09210}"/>
              </a:ext>
            </a:extLst>
          </p:cNvPr>
          <p:cNvSpPr/>
          <p:nvPr/>
        </p:nvSpPr>
        <p:spPr>
          <a:xfrm>
            <a:off x="3514110" y="4857777"/>
            <a:ext cx="1874520"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25" name="Oval 24">
            <a:extLst>
              <a:ext uri="{FF2B5EF4-FFF2-40B4-BE49-F238E27FC236}">
                <a16:creationId xmlns:a16="http://schemas.microsoft.com/office/drawing/2014/main" xmlns="" id="{47987D0E-216B-4130-9A5F-1091D19A066C}"/>
              </a:ext>
            </a:extLst>
          </p:cNvPr>
          <p:cNvSpPr/>
          <p:nvPr/>
        </p:nvSpPr>
        <p:spPr>
          <a:xfrm>
            <a:off x="3917148" y="5056520"/>
            <a:ext cx="1024128" cy="242421"/>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dirty="0">
              <a:solidFill>
                <a:schemeClr val="bg1"/>
              </a:solidFill>
            </a:endParaRPr>
          </a:p>
        </p:txBody>
      </p:sp>
      <p:sp>
        <p:nvSpPr>
          <p:cNvPr id="26" name="TextBox 25">
            <a:extLst>
              <a:ext uri="{FF2B5EF4-FFF2-40B4-BE49-F238E27FC236}">
                <a16:creationId xmlns:a16="http://schemas.microsoft.com/office/drawing/2014/main" xmlns="" id="{EA95E510-CCBA-4E37-87A9-CD5326355100}"/>
              </a:ext>
            </a:extLst>
          </p:cNvPr>
          <p:cNvSpPr txBox="1"/>
          <p:nvPr/>
        </p:nvSpPr>
        <p:spPr>
          <a:xfrm>
            <a:off x="6094412" y="4689799"/>
            <a:ext cx="4752528" cy="369332"/>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chemeClr val="bg1"/>
                </a:solidFill>
                <a:effectLst/>
                <a:uLnTx/>
                <a:uFillTx/>
                <a:latin typeface="Calibri"/>
                <a:ea typeface="+mn-ea"/>
                <a:cs typeface="+mn-cs"/>
              </a:rPr>
              <a:t>Use Full </a:t>
            </a:r>
            <a:r>
              <a:rPr kumimoji="0" lang="en-US" sz="1800" b="0" i="0" u="none" strike="noStrike" kern="1200" cap="none" spc="0" normalizeH="0" baseline="0" noProof="0" dirty="0">
                <a:ln>
                  <a:noFill/>
                </a:ln>
                <a:solidFill>
                  <a:schemeClr val="bg1"/>
                </a:solidFill>
                <a:effectLst/>
                <a:uLnTx/>
                <a:uFillTx/>
                <a:latin typeface="Calibri"/>
                <a:ea typeface="+mn-ea"/>
                <a:cs typeface="+mn-cs"/>
              </a:rPr>
              <a:t>Text Search</a:t>
            </a:r>
          </a:p>
        </p:txBody>
      </p:sp>
      <p:sp>
        <p:nvSpPr>
          <p:cNvPr id="27" name="TextBox 26">
            <a:extLst>
              <a:ext uri="{FF2B5EF4-FFF2-40B4-BE49-F238E27FC236}">
                <a16:creationId xmlns:a16="http://schemas.microsoft.com/office/drawing/2014/main" xmlns="" id="{80B49F93-75B6-4FE7-8EAC-F28FFA6AD0D5}"/>
              </a:ext>
            </a:extLst>
          </p:cNvPr>
          <p:cNvSpPr txBox="1"/>
          <p:nvPr/>
        </p:nvSpPr>
        <p:spPr>
          <a:xfrm>
            <a:off x="468833" y="5548839"/>
            <a:ext cx="2828310" cy="92333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Calibri"/>
                <a:ea typeface="+mn-ea"/>
                <a:cs typeface="+mn-cs"/>
              </a:rPr>
              <a:t>Don’t run jobs which are long running and creating deadlocks for DB</a:t>
            </a:r>
          </a:p>
        </p:txBody>
      </p:sp>
      <p:sp>
        <p:nvSpPr>
          <p:cNvPr id="28" name="Isosceles Triangle 27">
            <a:extLst>
              <a:ext uri="{FF2B5EF4-FFF2-40B4-BE49-F238E27FC236}">
                <a16:creationId xmlns:a16="http://schemas.microsoft.com/office/drawing/2014/main" xmlns="" id="{11DBAE7C-D606-4BA4-AB67-B0608827C0B8}"/>
              </a:ext>
            </a:extLst>
          </p:cNvPr>
          <p:cNvSpPr/>
          <p:nvPr/>
        </p:nvSpPr>
        <p:spPr>
          <a:xfrm>
            <a:off x="3755136" y="5788152"/>
            <a:ext cx="789432" cy="57607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29" name="Oval 28">
            <a:extLst>
              <a:ext uri="{FF2B5EF4-FFF2-40B4-BE49-F238E27FC236}">
                <a16:creationId xmlns:a16="http://schemas.microsoft.com/office/drawing/2014/main" xmlns="" id="{B3E49CDC-CE35-4D6C-BF86-89465B09D759}"/>
              </a:ext>
            </a:extLst>
          </p:cNvPr>
          <p:cNvSpPr/>
          <p:nvPr/>
        </p:nvSpPr>
        <p:spPr>
          <a:xfrm>
            <a:off x="4105656" y="5805059"/>
            <a:ext cx="530352" cy="4411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a:solidFill>
                <a:schemeClr val="bg1"/>
              </a:solidFill>
            </a:endParaRPr>
          </a:p>
        </p:txBody>
      </p:sp>
      <p:sp>
        <p:nvSpPr>
          <p:cNvPr id="30" name="Rectangle 29">
            <a:extLst>
              <a:ext uri="{FF2B5EF4-FFF2-40B4-BE49-F238E27FC236}">
                <a16:creationId xmlns:a16="http://schemas.microsoft.com/office/drawing/2014/main" xmlns="" id="{88A96C31-B62F-4083-8981-0572DA30F46D}"/>
              </a:ext>
            </a:extLst>
          </p:cNvPr>
          <p:cNvSpPr/>
          <p:nvPr/>
        </p:nvSpPr>
        <p:spPr>
          <a:xfrm>
            <a:off x="6092825" y="5504108"/>
            <a:ext cx="6096000" cy="1200329"/>
          </a:xfrm>
          <a:prstGeom prst="rect">
            <a:avLst/>
          </a:prstGeom>
        </p:spPr>
        <p:txBody>
          <a:bodyPr>
            <a:spAutoFit/>
          </a:bodyPr>
          <a:lstStyle/>
          <a:p>
            <a:pPr algn="just"/>
            <a:r>
              <a:rPr lang="en-US" sz="1800" dirty="0">
                <a:solidFill>
                  <a:schemeClr val="bg1"/>
                </a:solidFill>
                <a:hlinkClick r:id="rId3"/>
              </a:rPr>
              <a:t>https://blogs.sap.com/2014/06/27/unleash-the-power-of-sap-hana-from-your-abap-custom-code-accelerate-your-custom-reports-like-never-before-detect-and-prioritize-your-custom-code/</a:t>
            </a:r>
            <a:endParaRPr lang="en-US" sz="1800" dirty="0">
              <a:solidFill>
                <a:schemeClr val="bg1"/>
              </a:solidFill>
            </a:endParaRPr>
          </a:p>
        </p:txBody>
      </p:sp>
      <p:sp>
        <p:nvSpPr>
          <p:cNvPr id="31"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493704807"/>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xmlns=""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pPr lvl="0">
              <a:defRPr/>
            </a:pPr>
            <a:r>
              <a:rPr lang="en-US" dirty="0">
                <a:solidFill>
                  <a:schemeClr val="bg1"/>
                </a:solidFill>
                <a:latin typeface="Cooper Black" panose="0208090404030B020404" pitchFamily="18" charset="0"/>
              </a:rPr>
              <a:t>Question</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TextBox 5">
            <a:extLst>
              <a:ext uri="{FF2B5EF4-FFF2-40B4-BE49-F238E27FC236}">
                <a16:creationId xmlns:a16="http://schemas.microsoft.com/office/drawing/2014/main" xmlns="" id="{C3D67074-ABBF-4F1F-8F04-07B7C002C1DF}"/>
              </a:ext>
            </a:extLst>
          </p:cNvPr>
          <p:cNvSpPr txBox="1"/>
          <p:nvPr/>
        </p:nvSpPr>
        <p:spPr>
          <a:xfrm>
            <a:off x="405780" y="934720"/>
            <a:ext cx="11173604" cy="5355312"/>
          </a:xfrm>
          <a:prstGeom prst="rect">
            <a:avLst/>
          </a:prstGeom>
          <a:noFill/>
        </p:spPr>
        <p:txBody>
          <a:bodyPr wrap="square" rtlCol="0">
            <a:spAutoFit/>
          </a:bodyPr>
          <a:lstStyle/>
          <a:p>
            <a:pPr lvl="0" algn="just" defTabSz="914400">
              <a:defRPr/>
            </a:pPr>
            <a:r>
              <a:rPr lang="en-US" sz="1800" dirty="0">
                <a:solidFill>
                  <a:schemeClr val="bg1"/>
                </a:solidFill>
              </a:rPr>
              <a:t>Imagine, </a:t>
            </a:r>
            <a:r>
              <a:rPr lang="en-US" sz="1800" dirty="0" smtClean="0">
                <a:solidFill>
                  <a:schemeClr val="bg1"/>
                </a:solidFill>
              </a:rPr>
              <a:t>Your </a:t>
            </a:r>
            <a:r>
              <a:rPr lang="en-US" sz="1800" dirty="0">
                <a:solidFill>
                  <a:schemeClr val="bg1"/>
                </a:solidFill>
              </a:rPr>
              <a:t>company adapted all custom code and now they are on SAP S/4HANA. Your manager asks that “Can you improve performance now leveraging HANA as you are an ABAP on HANA Expert”</a:t>
            </a:r>
          </a:p>
          <a:p>
            <a:pPr marL="285750" lvl="0" indent="-285750" algn="just" defTabSz="914400">
              <a:buFont typeface="Wingdings" panose="05000000000000000000" pitchFamily="2" charset="2"/>
              <a:buChar char="à"/>
              <a:defRPr/>
            </a:pPr>
            <a:r>
              <a:rPr lang="en-US" sz="1800" dirty="0">
                <a:solidFill>
                  <a:schemeClr val="bg1"/>
                </a:solidFill>
                <a:sym typeface="Wingdings" panose="05000000000000000000" pitchFamily="2" charset="2"/>
              </a:rPr>
              <a:t>Which is that code I need to improve as in a typical SAP system we have 20-50k objects</a:t>
            </a:r>
          </a:p>
          <a:p>
            <a:pPr lvl="0" algn="just" defTabSz="914400">
              <a:defRPr/>
            </a:pPr>
            <a:endParaRPr lang="en-US" sz="1800" dirty="0">
              <a:solidFill>
                <a:schemeClr val="bg1"/>
              </a:solidFill>
              <a:sym typeface="Wingdings" panose="05000000000000000000" pitchFamily="2" charset="2"/>
            </a:endParaRPr>
          </a:p>
          <a:p>
            <a:pPr lvl="0" algn="just" defTabSz="914400">
              <a:defRPr/>
            </a:pPr>
            <a:r>
              <a:rPr lang="en-US" sz="1800" dirty="0">
                <a:solidFill>
                  <a:schemeClr val="bg1"/>
                </a:solidFill>
                <a:sym typeface="Wingdings" panose="05000000000000000000" pitchFamily="2" charset="2"/>
              </a:rPr>
              <a:t>We need to find most relevant objects in the system which requires improvement</a:t>
            </a:r>
          </a:p>
          <a:p>
            <a:pPr marL="285750" lvl="0" indent="-285750" algn="just" defTabSz="914400">
              <a:buFont typeface="Wingdings" panose="05000000000000000000" pitchFamily="2" charset="2"/>
              <a:buChar char="à"/>
              <a:defRPr/>
            </a:pPr>
            <a:r>
              <a:rPr lang="en-US" sz="1800" dirty="0">
                <a:solidFill>
                  <a:schemeClr val="bg1"/>
                </a:solidFill>
                <a:sym typeface="Wingdings" panose="05000000000000000000" pitchFamily="2" charset="2"/>
              </a:rPr>
              <a:t>The objects which are used the most by business</a:t>
            </a:r>
          </a:p>
          <a:p>
            <a:pPr lvl="0" algn="just" defTabSz="914400">
              <a:defRPr/>
            </a:pPr>
            <a:endParaRPr lang="en-US" sz="1800" dirty="0">
              <a:solidFill>
                <a:schemeClr val="bg1"/>
              </a:solidFill>
              <a:sym typeface="Wingdings" panose="05000000000000000000" pitchFamily="2" charset="2"/>
            </a:endParaRPr>
          </a:p>
          <a:p>
            <a:pPr lvl="0" algn="just" defTabSz="914400">
              <a:defRPr/>
            </a:pPr>
            <a:r>
              <a:rPr lang="en-US" sz="1800" dirty="0">
                <a:solidFill>
                  <a:schemeClr val="bg1"/>
                </a:solidFill>
                <a:sym typeface="Wingdings" panose="05000000000000000000" pitchFamily="2" charset="2"/>
              </a:rPr>
              <a:t>Which is the system which gives me correct picture of the most used object D,Q,P?</a:t>
            </a:r>
          </a:p>
          <a:p>
            <a:pPr marL="285750" lvl="0" indent="-285750" algn="just" defTabSz="914400">
              <a:buFont typeface="Wingdings" panose="05000000000000000000" pitchFamily="2" charset="2"/>
              <a:buChar char="à"/>
              <a:defRPr/>
            </a:pPr>
            <a:r>
              <a:rPr lang="en-US" sz="1800" dirty="0">
                <a:solidFill>
                  <a:schemeClr val="bg1"/>
                </a:solidFill>
                <a:sym typeface="Wingdings" panose="05000000000000000000" pitchFamily="2" charset="2"/>
              </a:rPr>
              <a:t>Production</a:t>
            </a:r>
          </a:p>
          <a:p>
            <a:pPr lvl="0" algn="just" defTabSz="914400">
              <a:defRPr/>
            </a:pPr>
            <a:endParaRPr lang="en-US" sz="1800" dirty="0" smtClean="0">
              <a:solidFill>
                <a:schemeClr val="bg1"/>
              </a:solidFill>
              <a:sym typeface="Wingdings" panose="05000000000000000000" pitchFamily="2" charset="2"/>
            </a:endParaRPr>
          </a:p>
          <a:p>
            <a:pPr lvl="0" algn="just" defTabSz="914400">
              <a:defRPr/>
            </a:pPr>
            <a:endParaRPr lang="en-US" sz="1800" dirty="0">
              <a:solidFill>
                <a:schemeClr val="bg1"/>
              </a:solidFill>
              <a:sym typeface="Wingdings" panose="05000000000000000000" pitchFamily="2" charset="2"/>
            </a:endParaRPr>
          </a:p>
          <a:p>
            <a:pPr lvl="0" algn="just" defTabSz="914400">
              <a:defRPr/>
            </a:pPr>
            <a:endParaRPr lang="en-US" sz="1800" dirty="0" smtClean="0">
              <a:solidFill>
                <a:schemeClr val="bg1"/>
              </a:solidFill>
              <a:sym typeface="Wingdings" panose="05000000000000000000" pitchFamily="2" charset="2"/>
            </a:endParaRPr>
          </a:p>
          <a:p>
            <a:pPr lvl="0" algn="just" defTabSz="914400">
              <a:defRPr/>
            </a:pPr>
            <a:endParaRPr lang="en-US" sz="1800" dirty="0">
              <a:solidFill>
                <a:schemeClr val="bg1"/>
              </a:solidFill>
              <a:sym typeface="Wingdings" panose="05000000000000000000" pitchFamily="2" charset="2"/>
            </a:endParaRPr>
          </a:p>
          <a:p>
            <a:pPr lvl="0" algn="just" defTabSz="914400">
              <a:defRPr/>
            </a:pPr>
            <a:r>
              <a:rPr lang="en-US" sz="1800" dirty="0">
                <a:solidFill>
                  <a:schemeClr val="bg1"/>
                </a:solidFill>
                <a:sym typeface="Wingdings" panose="05000000000000000000" pitchFamily="2" charset="2"/>
              </a:rPr>
              <a:t>A production system consist of 6k concurrent users, 50k ABAP statements every day, 130 k SQL Requests, 140B Records. If use some kind of tracing tool, will my basis allow it? Will it by chance cause any performance problems? What options do I have to find the MOST used Code in the PRODUCTION system?</a:t>
            </a:r>
          </a:p>
          <a:p>
            <a:pPr lvl="0" algn="just" defTabSz="914400">
              <a:defRPr/>
            </a:pPr>
            <a:r>
              <a:rPr lang="en-US" sz="1800" dirty="0">
                <a:solidFill>
                  <a:schemeClr val="bg1"/>
                </a:solidFill>
                <a:sym typeface="Wingdings" panose="05000000000000000000" pitchFamily="2" charset="2"/>
              </a:rPr>
              <a:t>ST05 &amp; SAT – Cause an overhead on the system, it’s a developer tool, it will slow down execution.</a:t>
            </a:r>
          </a:p>
          <a:p>
            <a:pPr lvl="0" algn="just" defTabSz="914400">
              <a:defRPr/>
            </a:pPr>
            <a:r>
              <a:rPr lang="en-US" sz="1800" dirty="0">
                <a:solidFill>
                  <a:schemeClr val="bg1"/>
                </a:solidFill>
                <a:sym typeface="Wingdings" panose="05000000000000000000" pitchFamily="2" charset="2"/>
              </a:rPr>
              <a:t>STAD &amp; ST03 – System level tools used by BASIS to aggregate performance (High-level), There is no drill down possible.</a:t>
            </a:r>
          </a:p>
          <a:p>
            <a:pPr lvl="0" algn="just" defTabSz="914400">
              <a:defRPr/>
            </a:pPr>
            <a:r>
              <a:rPr lang="en-US" sz="1800" dirty="0">
                <a:solidFill>
                  <a:schemeClr val="bg1"/>
                </a:solidFill>
                <a:sym typeface="Wingdings" panose="05000000000000000000" pitchFamily="2" charset="2"/>
              </a:rPr>
              <a:t>ST04 – SQL Trace gives us comprehensive data but cannot tell the entry point and also captures huge no of calls.</a:t>
            </a:r>
          </a:p>
        </p:txBody>
      </p:sp>
      <p:sp>
        <p:nvSpPr>
          <p:cNvPr id="8"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pic>
        <p:nvPicPr>
          <p:cNvPr id="1026" name="Picture 2" descr="3d Rendered White Questionmark Symbol Stock Footage Video (100%  Royalty-free) 34370329 | Shutterstock"/>
          <p:cNvPicPr>
            <a:picLocks noChangeAspect="1" noChangeArrowheads="1"/>
          </p:cNvPicPr>
          <p:nvPr/>
        </p:nvPicPr>
        <p:blipFill rotWithShape="1">
          <a:blip r:embed="rId3">
            <a:extLst>
              <a:ext uri="{28A0092B-C50C-407E-A947-70E740481C1C}">
                <a14:useLocalDpi xmlns:a14="http://schemas.microsoft.com/office/drawing/2010/main" val="0"/>
              </a:ext>
            </a:extLst>
          </a:blip>
          <a:srcRect l="33908" r="34149"/>
          <a:stretch/>
        </p:blipFill>
        <p:spPr bwMode="auto">
          <a:xfrm>
            <a:off x="9476908" y="1327489"/>
            <a:ext cx="1803960" cy="318163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5016211"/>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xmlns=""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r>
              <a:rPr lang="en-US" dirty="0">
                <a:solidFill>
                  <a:schemeClr val="bg1"/>
                </a:solidFill>
                <a:latin typeface="Cooper Black" panose="0208090404030B020404" pitchFamily="18" charset="0"/>
              </a:rPr>
              <a:t>SQLM ( SQL Monitor )</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TextBox 5">
            <a:extLst>
              <a:ext uri="{FF2B5EF4-FFF2-40B4-BE49-F238E27FC236}">
                <a16:creationId xmlns:a16="http://schemas.microsoft.com/office/drawing/2014/main" xmlns="" id="{C3D67074-ABBF-4F1F-8F04-07B7C002C1DF}"/>
              </a:ext>
            </a:extLst>
          </p:cNvPr>
          <p:cNvSpPr txBox="1"/>
          <p:nvPr/>
        </p:nvSpPr>
        <p:spPr>
          <a:xfrm>
            <a:off x="405780" y="934720"/>
            <a:ext cx="11173604" cy="175432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Calibri"/>
              </a:rPr>
              <a:t>This is a tool developed by SAP and available since NW 7.4 in all systems to monitor SQL statement performance in terms of DB Time, avg. time taken per request, DB Records, Iterations, over all consumption.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bg1"/>
                </a:solidFill>
                <a:latin typeface="Calibri"/>
              </a:rPr>
              <a:t>This is the recommended tool to be used in ABAP On HANA systems (production) w/o affecting performance.</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1800" b="0" i="0" u="none" strike="noStrike" kern="1200" cap="none" spc="0" normalizeH="0" baseline="0" noProof="0" dirty="0">
                <a:ln>
                  <a:noFill/>
                </a:ln>
                <a:solidFill>
                  <a:schemeClr val="bg1"/>
                </a:solidFill>
                <a:effectLst/>
                <a:uLnTx/>
                <a:uFillTx/>
                <a:latin typeface="Calibri"/>
              </a:rPr>
              <a:t>Most expensive request entry point (Transaction, BG Job, Program, Report) In terms </a:t>
            </a:r>
            <a:r>
              <a:rPr lang="en-US" sz="1800" dirty="0">
                <a:solidFill>
                  <a:schemeClr val="bg1"/>
                </a:solidFill>
                <a:latin typeface="Calibri"/>
              </a:rPr>
              <a:t>of DB Time</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1800" b="0" i="0" u="none" strike="noStrike" kern="1200" cap="none" spc="0" normalizeH="0" baseline="0" noProof="0" dirty="0">
                <a:ln>
                  <a:noFill/>
                </a:ln>
                <a:solidFill>
                  <a:schemeClr val="bg1"/>
                </a:solidFill>
                <a:effectLst/>
                <a:uLnTx/>
                <a:uFillTx/>
                <a:latin typeface="Calibri"/>
              </a:rPr>
              <a:t>In these entry points itself, which SQL Query Dominates the SQL Profile</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lang="en-US" sz="1800" dirty="0">
                <a:solidFill>
                  <a:schemeClr val="bg1"/>
                </a:solidFill>
                <a:latin typeface="Calibri"/>
              </a:rPr>
              <a:t>Most Expensive or Used Query in Whole System</a:t>
            </a:r>
            <a:endParaRPr kumimoji="0" lang="en-US" sz="1800" b="0" i="0" u="none" strike="noStrike" kern="1200" cap="none" spc="0" normalizeH="0" baseline="0" noProof="0" dirty="0">
              <a:ln>
                <a:noFill/>
              </a:ln>
              <a:solidFill>
                <a:schemeClr val="bg1"/>
              </a:solidFill>
              <a:effectLst/>
              <a:uLnTx/>
              <a:uFillTx/>
              <a:latin typeface="Calibri"/>
            </a:endParaRPr>
          </a:p>
        </p:txBody>
      </p:sp>
      <p:pic>
        <p:nvPicPr>
          <p:cNvPr id="7" name="Picture 4"/>
          <p:cNvPicPr>
            <a:picLocks noChangeAspect="1" noChangeArrowheads="1"/>
          </p:cNvPicPr>
          <p:nvPr/>
        </p:nvPicPr>
        <p:blipFill rotWithShape="1">
          <a:blip r:embed="rId3"/>
          <a:srcRect b="25238"/>
          <a:stretch/>
        </p:blipFill>
        <p:spPr bwMode="gray">
          <a:xfrm>
            <a:off x="1345972" y="2859605"/>
            <a:ext cx="7992483" cy="3547613"/>
          </a:xfrm>
          <a:prstGeom prst="rect">
            <a:avLst/>
          </a:prstGeom>
          <a:ln>
            <a:noFill/>
          </a:ln>
          <a:effectLst/>
        </p:spPr>
      </p:pic>
      <p:sp>
        <p:nvSpPr>
          <p:cNvPr id="8"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4111256495"/>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xmlns=""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r>
              <a:rPr lang="en-US" dirty="0">
                <a:solidFill>
                  <a:schemeClr val="bg1"/>
                </a:solidFill>
                <a:latin typeface="Cooper Black" panose="0208090404030B020404" pitchFamily="18" charset="0"/>
              </a:rPr>
              <a:t>SQL_M Architecture  </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Text Placeholder 8"/>
          <p:cNvSpPr txBox="1">
            <a:spLocks/>
          </p:cNvSpPr>
          <p:nvPr/>
        </p:nvSpPr>
        <p:spPr bwMode="gray">
          <a:xfrm>
            <a:off x="457857" y="1027691"/>
            <a:ext cx="11325777" cy="1356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1600" b="1">
                <a:solidFill>
                  <a:schemeClr val="tx1"/>
                </a:solidFill>
                <a:latin typeface="Arial" charset="0"/>
              </a:defRPr>
            </a:lvl1pPr>
            <a:lvl2pPr marL="742950" indent="-285750" eaLnBrk="0" hangingPunct="0">
              <a:defRPr sz="1600" b="1">
                <a:solidFill>
                  <a:schemeClr val="tx1"/>
                </a:solidFill>
                <a:latin typeface="Arial" charset="0"/>
              </a:defRPr>
            </a:lvl2pPr>
            <a:lvl3pPr marL="179388" indent="-179388" eaLnBrk="0" hangingPunct="0">
              <a:defRPr sz="1600" b="1">
                <a:solidFill>
                  <a:schemeClr val="tx1"/>
                </a:solidFill>
                <a:latin typeface="Arial" charset="0"/>
              </a:defRPr>
            </a:lvl3pPr>
            <a:lvl4pPr marL="1600200" indent="-228600" eaLnBrk="0" hangingPunct="0">
              <a:defRPr sz="1600" b="1">
                <a:solidFill>
                  <a:schemeClr val="tx1"/>
                </a:solidFill>
                <a:latin typeface="Arial" charset="0"/>
              </a:defRPr>
            </a:lvl4pPr>
            <a:lvl5pPr marL="2057400" indent="-228600" eaLnBrk="0" hangingPunct="0">
              <a:defRPr sz="1600" b="1">
                <a:solidFill>
                  <a:schemeClr val="tx1"/>
                </a:solidFill>
                <a:latin typeface="Arial" charset="0"/>
              </a:defRPr>
            </a:lvl5pPr>
            <a:lvl6pPr marL="2514600" indent="-228600" eaLnBrk="0" fontAlgn="base" hangingPunct="0">
              <a:spcBef>
                <a:spcPct val="0"/>
              </a:spcBef>
              <a:spcAft>
                <a:spcPct val="0"/>
              </a:spcAft>
              <a:defRPr sz="1600" b="1">
                <a:solidFill>
                  <a:schemeClr val="tx1"/>
                </a:solidFill>
                <a:latin typeface="Arial" charset="0"/>
              </a:defRPr>
            </a:lvl6pPr>
            <a:lvl7pPr marL="2971800" indent="-228600" eaLnBrk="0" fontAlgn="base" hangingPunct="0">
              <a:spcBef>
                <a:spcPct val="0"/>
              </a:spcBef>
              <a:spcAft>
                <a:spcPct val="0"/>
              </a:spcAft>
              <a:defRPr sz="1600" b="1">
                <a:solidFill>
                  <a:schemeClr val="tx1"/>
                </a:solidFill>
                <a:latin typeface="Arial" charset="0"/>
              </a:defRPr>
            </a:lvl7pPr>
            <a:lvl8pPr marL="3429000" indent="-228600" eaLnBrk="0" fontAlgn="base" hangingPunct="0">
              <a:spcBef>
                <a:spcPct val="0"/>
              </a:spcBef>
              <a:spcAft>
                <a:spcPct val="0"/>
              </a:spcAft>
              <a:defRPr sz="1600" b="1">
                <a:solidFill>
                  <a:schemeClr val="tx1"/>
                </a:solidFill>
                <a:latin typeface="Arial" charset="0"/>
              </a:defRPr>
            </a:lvl8pPr>
            <a:lvl9pPr marL="3886200" indent="-228600" eaLnBrk="0" fontAlgn="base" hangingPunct="0">
              <a:spcBef>
                <a:spcPct val="0"/>
              </a:spcBef>
              <a:spcAft>
                <a:spcPct val="0"/>
              </a:spcAft>
              <a:defRPr sz="1600" b="1">
                <a:solidFill>
                  <a:schemeClr val="tx1"/>
                </a:solidFill>
                <a:latin typeface="Arial" charset="0"/>
              </a:defRPr>
            </a:lvl9pPr>
          </a:lstStyle>
          <a:p>
            <a:pPr defTabSz="914217" eaLnBrk="1" hangingPunct="1">
              <a:spcBef>
                <a:spcPts val="1625"/>
              </a:spcBef>
              <a:buClr>
                <a:srgbClr val="F0AB00"/>
              </a:buClr>
              <a:buSzPct val="80000"/>
              <a:defRPr/>
            </a:pPr>
            <a:r>
              <a:rPr lang="en-US" sz="2000" kern="0" dirty="0">
                <a:solidFill>
                  <a:schemeClr val="bg1"/>
                </a:solidFill>
                <a:latin typeface="+mn-lt"/>
              </a:rPr>
              <a:t>When SQL Monitor is switched on</a:t>
            </a:r>
            <a:endParaRPr lang="en-US" sz="2000" b="0" kern="0" dirty="0">
              <a:solidFill>
                <a:schemeClr val="bg1"/>
              </a:solidFill>
              <a:latin typeface="+mn-lt"/>
            </a:endParaRPr>
          </a:p>
          <a:p>
            <a:pPr marL="179352" lvl="2" indent="-179352" defTabSz="914217" eaLnBrk="1" hangingPunct="1">
              <a:spcBef>
                <a:spcPts val="400"/>
              </a:spcBef>
              <a:buClr>
                <a:srgbClr val="F0AB00"/>
              </a:buClr>
              <a:buSzPct val="100000"/>
              <a:buFont typeface="Wingdings" pitchFamily="2" charset="2"/>
              <a:buChar char=""/>
              <a:defRPr/>
            </a:pPr>
            <a:r>
              <a:rPr lang="en-US" sz="1800" b="0" kern="0" dirty="0">
                <a:solidFill>
                  <a:schemeClr val="bg1"/>
                </a:solidFill>
                <a:latin typeface="+mn-lt"/>
              </a:rPr>
              <a:t>ABAP kernel logs information about DB accesses asynchronously via runtime monitor.</a:t>
            </a:r>
          </a:p>
          <a:p>
            <a:pPr marL="179352" lvl="2" indent="-179352" defTabSz="914217" eaLnBrk="1" hangingPunct="1">
              <a:spcBef>
                <a:spcPts val="400"/>
              </a:spcBef>
              <a:buClr>
                <a:srgbClr val="F0AB00"/>
              </a:buClr>
              <a:buSzPct val="100000"/>
              <a:buFont typeface="Wingdings" pitchFamily="2" charset="2"/>
              <a:buChar char=""/>
              <a:defRPr/>
            </a:pPr>
            <a:r>
              <a:rPr lang="en-US" sz="1800" b="0" kern="0" dirty="0">
                <a:solidFill>
                  <a:schemeClr val="bg1"/>
                </a:solidFill>
                <a:latin typeface="+mn-lt"/>
              </a:rPr>
              <a:t>Monitoring data is moved periodically via a batch job to specific database tables.</a:t>
            </a:r>
          </a:p>
          <a:p>
            <a:pPr marL="179352" lvl="2" indent="-179352" defTabSz="914217" eaLnBrk="1" hangingPunct="1">
              <a:spcBef>
                <a:spcPts val="400"/>
              </a:spcBef>
              <a:buClr>
                <a:srgbClr val="F0AB00"/>
              </a:buClr>
              <a:buSzPct val="100000"/>
              <a:buFont typeface="Wingdings" pitchFamily="2" charset="2"/>
              <a:buChar char=""/>
              <a:defRPr/>
            </a:pPr>
            <a:r>
              <a:rPr lang="en-US" sz="1800" b="0" kern="0" dirty="0">
                <a:solidFill>
                  <a:schemeClr val="bg1"/>
                </a:solidFill>
                <a:latin typeface="+mn-lt"/>
              </a:rPr>
              <a:t>SQL Monitor transaction reads data from these database tables.</a:t>
            </a:r>
          </a:p>
        </p:txBody>
      </p:sp>
      <p:grpSp>
        <p:nvGrpSpPr>
          <p:cNvPr id="7" name="Group 20"/>
          <p:cNvGrpSpPr>
            <a:grpSpLocks noChangeAspect="1"/>
          </p:cNvGrpSpPr>
          <p:nvPr/>
        </p:nvGrpSpPr>
        <p:grpSpPr bwMode="auto">
          <a:xfrm>
            <a:off x="1883038" y="2924944"/>
            <a:ext cx="8429099" cy="3054675"/>
            <a:chOff x="1984917" y="3429591"/>
            <a:chExt cx="5575609" cy="2910532"/>
          </a:xfrm>
        </p:grpSpPr>
        <p:sp>
          <p:nvSpPr>
            <p:cNvPr id="8" name="AutoShape 7"/>
            <p:cNvSpPr>
              <a:spLocks noChangeArrowheads="1"/>
            </p:cNvSpPr>
            <p:nvPr/>
          </p:nvSpPr>
          <p:spPr bwMode="gray">
            <a:xfrm>
              <a:off x="2062080" y="3429591"/>
              <a:ext cx="1930188" cy="792338"/>
            </a:xfrm>
            <a:prstGeom prst="roundRect">
              <a:avLst>
                <a:gd name="adj" fmla="val 0"/>
              </a:avLst>
            </a:prstGeom>
            <a:solidFill>
              <a:srgbClr val="F0AB00"/>
            </a:solidFill>
            <a:ln w="9525">
              <a:solidFill>
                <a:srgbClr val="FFFFFF"/>
              </a:solidFill>
              <a:round/>
              <a:headEnd/>
              <a:tailEnd/>
            </a:ln>
            <a:effectLst/>
          </p:spPr>
          <p:txBody>
            <a:bodyPr lIns="0" tIns="0" rIns="0" bIns="0" anchor="ctr"/>
            <a:lstStyle/>
            <a:p>
              <a:pPr algn="ctr">
                <a:spcBef>
                  <a:spcPts val="600"/>
                </a:spcBef>
                <a:buClr>
                  <a:srgbClr val="F0AB00"/>
                </a:buClr>
                <a:buSzPct val="80000"/>
                <a:defRPr/>
              </a:pPr>
              <a:endParaRPr lang="en-US" sz="1400" kern="0" dirty="0">
                <a:solidFill>
                  <a:schemeClr val="bg1"/>
                </a:solidFill>
                <a:ea typeface="Arial Unicode MS" pitchFamily="34" charset="-128"/>
                <a:cs typeface="Arial Unicode MS" pitchFamily="34" charset="-128"/>
              </a:endParaRPr>
            </a:p>
          </p:txBody>
        </p:sp>
        <p:sp>
          <p:nvSpPr>
            <p:cNvPr id="9" name="Flowchart: Magnetic Disk 8"/>
            <p:cNvSpPr/>
            <p:nvPr/>
          </p:nvSpPr>
          <p:spPr bwMode="gray">
            <a:xfrm>
              <a:off x="6033792" y="5581130"/>
              <a:ext cx="1526734" cy="758993"/>
            </a:xfrm>
            <a:prstGeom prst="flowChartMagneticDisk">
              <a:avLst/>
            </a:prstGeom>
            <a:solidFill>
              <a:srgbClr val="000000">
                <a:lumMod val="50000"/>
                <a:lumOff val="50000"/>
              </a:srgbClr>
            </a:solidFill>
            <a:ln w="12700" algn="ctr">
              <a:solidFill>
                <a:srgbClr val="FFFFFF"/>
              </a:solidFill>
              <a:miter lim="800000"/>
              <a:headEnd/>
              <a:tailEnd/>
            </a:ln>
            <a:effectLst/>
          </p:spPr>
          <p:txBody>
            <a:bodyPr lIns="107138" tIns="53988" rIns="107138" bIns="89979"/>
            <a:lstStyle/>
            <a:p>
              <a:pPr algn="ctr">
                <a:lnSpc>
                  <a:spcPct val="90000"/>
                </a:lnSpc>
                <a:buClr>
                  <a:srgbClr val="F0AB00"/>
                </a:buClr>
                <a:buSzPct val="80000"/>
                <a:defRPr/>
              </a:pPr>
              <a:r>
                <a:rPr lang="en-US" sz="1600" kern="0" dirty="0">
                  <a:solidFill>
                    <a:schemeClr val="bg1"/>
                  </a:solidFill>
                  <a:ea typeface="Arial Unicode MS" pitchFamily="34" charset="-128"/>
                  <a:cs typeface="Arial Unicode MS" pitchFamily="34" charset="-128"/>
                </a:rPr>
                <a:t>SQLM</a:t>
              </a:r>
              <a:br>
                <a:rPr lang="en-US" sz="1600" kern="0" dirty="0">
                  <a:solidFill>
                    <a:schemeClr val="bg1"/>
                  </a:solidFill>
                  <a:ea typeface="Arial Unicode MS" pitchFamily="34" charset="-128"/>
                  <a:cs typeface="Arial Unicode MS" pitchFamily="34" charset="-128"/>
                </a:rPr>
              </a:br>
              <a:r>
                <a:rPr lang="en-US" sz="1600" kern="0" dirty="0">
                  <a:solidFill>
                    <a:schemeClr val="bg1"/>
                  </a:solidFill>
                  <a:ea typeface="Arial Unicode MS" pitchFamily="34" charset="-128"/>
                  <a:cs typeface="Arial Unicode MS" pitchFamily="34" charset="-128"/>
                </a:rPr>
                <a:t>Tables</a:t>
              </a:r>
            </a:p>
          </p:txBody>
        </p:sp>
        <p:sp>
          <p:nvSpPr>
            <p:cNvPr id="10" name="Right Arrow 9"/>
            <p:cNvSpPr/>
            <p:nvPr/>
          </p:nvSpPr>
          <p:spPr bwMode="gray">
            <a:xfrm rot="5400000">
              <a:off x="6337496" y="4914779"/>
              <a:ext cx="933657" cy="399045"/>
            </a:xfrm>
            <a:prstGeom prst="rightArrow">
              <a:avLst>
                <a:gd name="adj1" fmla="val 50000"/>
                <a:gd name="adj2" fmla="val 37891"/>
              </a:avLst>
            </a:prstGeom>
            <a:solidFill>
              <a:srgbClr val="666666"/>
            </a:solidFill>
            <a:ln w="10000" cap="flat" cmpd="sng" algn="ctr">
              <a:noFill/>
              <a:prstDash val="solid"/>
              <a:headEnd/>
              <a:tailEnd/>
            </a:ln>
            <a:effectLst/>
          </p:spPr>
          <p:txBody>
            <a:bodyPr lIns="107138" tIns="85710" rIns="107138" bIns="85710" anchor="ctr"/>
            <a:lstStyle/>
            <a:p>
              <a:pPr algn="ctr">
                <a:spcBef>
                  <a:spcPct val="50000"/>
                </a:spcBef>
                <a:buClr>
                  <a:srgbClr val="F0AB00"/>
                </a:buClr>
                <a:buSzPct val="80000"/>
                <a:defRPr/>
              </a:pPr>
              <a:endParaRPr lang="en-US" sz="1800" kern="0" dirty="0">
                <a:solidFill>
                  <a:schemeClr val="bg1"/>
                </a:solidFill>
                <a:ea typeface="Arial Unicode MS" pitchFamily="34" charset="-128"/>
                <a:cs typeface="Arial Unicode MS" pitchFamily="34" charset="-128"/>
              </a:endParaRPr>
            </a:p>
          </p:txBody>
        </p:sp>
        <p:sp>
          <p:nvSpPr>
            <p:cNvPr id="12" name="AutoShape 7"/>
            <p:cNvSpPr>
              <a:spLocks noChangeArrowheads="1"/>
            </p:cNvSpPr>
            <p:nvPr/>
          </p:nvSpPr>
          <p:spPr bwMode="gray">
            <a:xfrm>
              <a:off x="6033792" y="3782094"/>
              <a:ext cx="1526734" cy="792338"/>
            </a:xfrm>
            <a:prstGeom prst="roundRect">
              <a:avLst>
                <a:gd name="adj" fmla="val 0"/>
              </a:avLst>
            </a:prstGeom>
            <a:solidFill>
              <a:srgbClr val="F0AB00"/>
            </a:solidFill>
            <a:ln w="9525">
              <a:solidFill>
                <a:srgbClr val="FFFFFF"/>
              </a:solidFill>
              <a:round/>
              <a:headEnd/>
              <a:tailEnd/>
            </a:ln>
            <a:effectLst/>
          </p:spPr>
          <p:txBody>
            <a:bodyPr lIns="0" tIns="0" rIns="0" bIns="0" anchor="ctr"/>
            <a:lstStyle/>
            <a:p>
              <a:pPr algn="ctr">
                <a:spcBef>
                  <a:spcPts val="600"/>
                </a:spcBef>
                <a:buClr>
                  <a:srgbClr val="F0AB00"/>
                </a:buClr>
                <a:buSzPct val="80000"/>
                <a:defRPr/>
              </a:pPr>
              <a:r>
                <a:rPr lang="en-US" sz="1600" kern="0" dirty="0">
                  <a:solidFill>
                    <a:schemeClr val="bg1"/>
                  </a:solidFill>
                  <a:ea typeface="Arial Unicode MS" pitchFamily="34" charset="-128"/>
                  <a:cs typeface="Arial Unicode MS" pitchFamily="34" charset="-128"/>
                </a:rPr>
                <a:t>SQL Monitor Transaction </a:t>
              </a:r>
            </a:p>
          </p:txBody>
        </p:sp>
        <p:sp>
          <p:nvSpPr>
            <p:cNvPr id="13" name="Flowchart: Magnetic Disk 12"/>
            <p:cNvSpPr/>
            <p:nvPr/>
          </p:nvSpPr>
          <p:spPr bwMode="gray">
            <a:xfrm>
              <a:off x="1984917" y="5570015"/>
              <a:ext cx="1930188" cy="770108"/>
            </a:xfrm>
            <a:prstGeom prst="flowChartMagneticDisk">
              <a:avLst/>
            </a:prstGeom>
            <a:solidFill>
              <a:srgbClr val="000000">
                <a:lumMod val="50000"/>
                <a:lumOff val="50000"/>
              </a:srgbClr>
            </a:solidFill>
            <a:ln w="12700" algn="ctr">
              <a:solidFill>
                <a:srgbClr val="FFFFFF"/>
              </a:solidFill>
              <a:miter lim="800000"/>
              <a:headEnd/>
              <a:tailEnd/>
            </a:ln>
            <a:effectLst/>
          </p:spPr>
          <p:txBody>
            <a:bodyPr lIns="107138" tIns="53988" rIns="107138" bIns="89979"/>
            <a:lstStyle/>
            <a:p>
              <a:pPr algn="ctr">
                <a:lnSpc>
                  <a:spcPct val="90000"/>
                </a:lnSpc>
                <a:buClr>
                  <a:srgbClr val="F0AB00"/>
                </a:buClr>
                <a:buSzPct val="80000"/>
                <a:defRPr/>
              </a:pPr>
              <a:endParaRPr lang="en-US" sz="1400" kern="0" dirty="0">
                <a:solidFill>
                  <a:schemeClr val="bg1"/>
                </a:solidFill>
                <a:ea typeface="Arial Unicode MS" pitchFamily="34" charset="-128"/>
                <a:cs typeface="Arial Unicode MS" pitchFamily="34" charset="-128"/>
              </a:endParaRPr>
            </a:p>
          </p:txBody>
        </p:sp>
        <p:sp>
          <p:nvSpPr>
            <p:cNvPr id="14" name="TextBox 13"/>
            <p:cNvSpPr txBox="1"/>
            <p:nvPr/>
          </p:nvSpPr>
          <p:spPr bwMode="gray">
            <a:xfrm>
              <a:off x="2638270" y="5852652"/>
              <a:ext cx="623481" cy="422285"/>
            </a:xfrm>
            <a:prstGeom prst="rect">
              <a:avLst/>
            </a:prstGeom>
            <a:noFill/>
            <a:effectLst/>
          </p:spPr>
          <p:txBody>
            <a:bodyPr wrap="none" lIns="0" tIns="0" rIns="0" bIns="0">
              <a:spAutoFit/>
            </a:bodyPr>
            <a:lstStyle/>
            <a:p>
              <a:pPr algn="ctr">
                <a:lnSpc>
                  <a:spcPct val="90000"/>
                </a:lnSpc>
                <a:buClr>
                  <a:srgbClr val="F0AB00"/>
                </a:buClr>
                <a:buSzPct val="80000"/>
                <a:defRPr/>
              </a:pPr>
              <a:r>
                <a:rPr lang="en-US" sz="1600" kern="0" dirty="0">
                  <a:solidFill>
                    <a:schemeClr val="bg1"/>
                  </a:solidFill>
                  <a:ea typeface="Arial Unicode MS" pitchFamily="34" charset="-128"/>
                  <a:cs typeface="Arial Unicode MS" pitchFamily="34" charset="-128"/>
                </a:rPr>
                <a:t>Application</a:t>
              </a:r>
              <a:br>
                <a:rPr lang="en-US" sz="1600" kern="0" dirty="0">
                  <a:solidFill>
                    <a:schemeClr val="bg1"/>
                  </a:solidFill>
                  <a:ea typeface="Arial Unicode MS" pitchFamily="34" charset="-128"/>
                  <a:cs typeface="Arial Unicode MS" pitchFamily="34" charset="-128"/>
                </a:rPr>
              </a:br>
              <a:r>
                <a:rPr lang="en-US" sz="1600" kern="0" dirty="0">
                  <a:solidFill>
                    <a:schemeClr val="bg1"/>
                  </a:solidFill>
                  <a:ea typeface="Arial Unicode MS" pitchFamily="34" charset="-128"/>
                  <a:cs typeface="Arial Unicode MS" pitchFamily="34" charset="-128"/>
                </a:rPr>
                <a:t>Tables</a:t>
              </a:r>
            </a:p>
          </p:txBody>
        </p:sp>
        <p:sp>
          <p:nvSpPr>
            <p:cNvPr id="15" name="AutoShape 7"/>
            <p:cNvSpPr>
              <a:spLocks noChangeArrowheads="1"/>
            </p:cNvSpPr>
            <p:nvPr/>
          </p:nvSpPr>
          <p:spPr bwMode="gray">
            <a:xfrm>
              <a:off x="1984917" y="3537565"/>
              <a:ext cx="1930188" cy="792338"/>
            </a:xfrm>
            <a:prstGeom prst="roundRect">
              <a:avLst>
                <a:gd name="adj" fmla="val 0"/>
              </a:avLst>
            </a:prstGeom>
            <a:solidFill>
              <a:srgbClr val="F0AB00"/>
            </a:solidFill>
            <a:ln w="9525">
              <a:solidFill>
                <a:srgbClr val="FFFFFF"/>
              </a:solidFill>
              <a:round/>
              <a:headEnd/>
              <a:tailEnd/>
            </a:ln>
            <a:effectLst/>
          </p:spPr>
          <p:txBody>
            <a:bodyPr lIns="0" tIns="0" rIns="0" bIns="0" anchor="ctr"/>
            <a:lstStyle/>
            <a:p>
              <a:pPr algn="ctr">
                <a:spcBef>
                  <a:spcPts val="600"/>
                </a:spcBef>
                <a:buClr>
                  <a:srgbClr val="F0AB00"/>
                </a:buClr>
                <a:buSzPct val="80000"/>
                <a:defRPr/>
              </a:pPr>
              <a:r>
                <a:rPr lang="en-US" sz="1600" kern="0" dirty="0">
                  <a:solidFill>
                    <a:schemeClr val="bg1"/>
                  </a:solidFill>
                  <a:ea typeface="Arial Unicode MS" pitchFamily="34" charset="-128"/>
                  <a:cs typeface="Arial Unicode MS" pitchFamily="34" charset="-128"/>
                </a:rPr>
                <a:t>Work Process</a:t>
              </a:r>
            </a:p>
          </p:txBody>
        </p:sp>
        <p:sp>
          <p:nvSpPr>
            <p:cNvPr id="16" name="Right Arrow 15"/>
            <p:cNvSpPr/>
            <p:nvPr/>
          </p:nvSpPr>
          <p:spPr bwMode="gray">
            <a:xfrm rot="5400000">
              <a:off x="2733026" y="4374909"/>
              <a:ext cx="435071" cy="399045"/>
            </a:xfrm>
            <a:prstGeom prst="rightArrow">
              <a:avLst/>
            </a:prstGeom>
            <a:solidFill>
              <a:srgbClr val="666666"/>
            </a:solidFill>
            <a:ln w="10000" cap="flat" cmpd="sng" algn="ctr">
              <a:noFill/>
              <a:prstDash val="solid"/>
              <a:headEnd/>
              <a:tailEnd/>
            </a:ln>
            <a:effectLst/>
          </p:spPr>
          <p:txBody>
            <a:bodyPr lIns="107138" tIns="85710" rIns="107138" bIns="85710" anchor="ctr"/>
            <a:lstStyle/>
            <a:p>
              <a:pPr algn="ctr">
                <a:spcBef>
                  <a:spcPct val="50000"/>
                </a:spcBef>
                <a:buClr>
                  <a:srgbClr val="F0AB00"/>
                </a:buClr>
                <a:buSzPct val="80000"/>
                <a:defRPr/>
              </a:pPr>
              <a:endParaRPr lang="en-US" sz="1800" kern="0" dirty="0">
                <a:solidFill>
                  <a:schemeClr val="bg1"/>
                </a:solidFill>
                <a:ea typeface="Arial Unicode MS" pitchFamily="34" charset="-128"/>
                <a:cs typeface="Arial Unicode MS" pitchFamily="34" charset="-128"/>
              </a:endParaRPr>
            </a:p>
          </p:txBody>
        </p:sp>
        <p:sp>
          <p:nvSpPr>
            <p:cNvPr id="17" name="AutoShape 7"/>
            <p:cNvSpPr>
              <a:spLocks noChangeArrowheads="1"/>
            </p:cNvSpPr>
            <p:nvPr/>
          </p:nvSpPr>
          <p:spPr bwMode="gray">
            <a:xfrm>
              <a:off x="1984917" y="4791967"/>
              <a:ext cx="1930188" cy="260408"/>
            </a:xfrm>
            <a:prstGeom prst="roundRect">
              <a:avLst>
                <a:gd name="adj" fmla="val 0"/>
              </a:avLst>
            </a:prstGeom>
            <a:solidFill>
              <a:srgbClr val="CCCCCC"/>
            </a:solidFill>
            <a:ln w="6350" algn="ctr">
              <a:solidFill>
                <a:srgbClr val="FFFFFF"/>
              </a:solidFill>
              <a:miter lim="800000"/>
              <a:headEnd/>
              <a:tailEnd/>
            </a:ln>
          </p:spPr>
          <p:txBody>
            <a:bodyPr lIns="89979" tIns="71983" rIns="89979" bIns="71983" anchor="ctr"/>
            <a:lstStyle/>
            <a:p>
              <a:pPr algn="ctr">
                <a:spcBef>
                  <a:spcPct val="50000"/>
                </a:spcBef>
                <a:buClr>
                  <a:srgbClr val="F0AB00"/>
                </a:buClr>
                <a:buSzPct val="80000"/>
                <a:defRPr/>
              </a:pPr>
              <a:r>
                <a:rPr lang="en-US" sz="1600" kern="0" dirty="0">
                  <a:solidFill>
                    <a:schemeClr val="bg1"/>
                  </a:solidFill>
                  <a:ea typeface="Arial Unicode MS" pitchFamily="34" charset="-128"/>
                  <a:cs typeface="Arial Unicode MS" pitchFamily="34" charset="-128"/>
                </a:rPr>
                <a:t>Database Interface</a:t>
              </a:r>
            </a:p>
          </p:txBody>
        </p:sp>
        <p:sp>
          <p:nvSpPr>
            <p:cNvPr id="18" name="Right Arrow 17"/>
            <p:cNvSpPr/>
            <p:nvPr/>
          </p:nvSpPr>
          <p:spPr bwMode="gray">
            <a:xfrm rot="5400000">
              <a:off x="2717942" y="5148987"/>
              <a:ext cx="465241" cy="399045"/>
            </a:xfrm>
            <a:prstGeom prst="rightArrow">
              <a:avLst/>
            </a:prstGeom>
            <a:solidFill>
              <a:srgbClr val="666666"/>
            </a:solidFill>
            <a:ln w="10000" cap="flat" cmpd="sng" algn="ctr">
              <a:noFill/>
              <a:prstDash val="solid"/>
              <a:headEnd/>
              <a:tailEnd/>
            </a:ln>
            <a:effectLst/>
          </p:spPr>
          <p:txBody>
            <a:bodyPr lIns="107138" tIns="85710" rIns="107138" bIns="85710" anchor="ctr"/>
            <a:lstStyle/>
            <a:p>
              <a:pPr algn="ctr">
                <a:spcBef>
                  <a:spcPct val="50000"/>
                </a:spcBef>
                <a:buClr>
                  <a:srgbClr val="F0AB00"/>
                </a:buClr>
                <a:buSzPct val="80000"/>
                <a:defRPr/>
              </a:pPr>
              <a:endParaRPr lang="en-US" sz="1800" kern="0" dirty="0">
                <a:solidFill>
                  <a:schemeClr val="bg1"/>
                </a:solidFill>
                <a:ea typeface="Arial Unicode MS" pitchFamily="34" charset="-128"/>
                <a:cs typeface="Arial Unicode MS" pitchFamily="34" charset="-128"/>
              </a:endParaRPr>
            </a:p>
          </p:txBody>
        </p:sp>
        <p:sp>
          <p:nvSpPr>
            <p:cNvPr id="19" name="TextBox 18"/>
            <p:cNvSpPr txBox="1"/>
            <p:nvPr/>
          </p:nvSpPr>
          <p:spPr bwMode="gray">
            <a:xfrm>
              <a:off x="5779153" y="4918996"/>
              <a:ext cx="274628" cy="410554"/>
            </a:xfrm>
            <a:prstGeom prst="rect">
              <a:avLst/>
            </a:prstGeom>
            <a:noFill/>
          </p:spPr>
          <p:txBody>
            <a:bodyPr wrap="none" lIns="0" tIns="0" rIns="0" bIns="0">
              <a:spAutoFit/>
            </a:bodyPr>
            <a:lstStyle/>
            <a:p>
              <a:pPr>
                <a:spcBef>
                  <a:spcPct val="50000"/>
                </a:spcBef>
                <a:buClr>
                  <a:srgbClr val="F0AB00"/>
                </a:buClr>
                <a:buSzPct val="80000"/>
                <a:defRPr/>
              </a:pPr>
              <a:r>
                <a:rPr lang="en-US" sz="1400" kern="0" dirty="0">
                  <a:solidFill>
                    <a:schemeClr val="bg1"/>
                  </a:solidFill>
                  <a:ea typeface="Arial Unicode MS" pitchFamily="34" charset="-128"/>
                  <a:cs typeface="Arial Unicode MS" pitchFamily="34" charset="-128"/>
                </a:rPr>
                <a:t>Batch</a:t>
              </a:r>
              <a:br>
                <a:rPr lang="en-US" sz="1400" kern="0" dirty="0">
                  <a:solidFill>
                    <a:schemeClr val="bg1"/>
                  </a:solidFill>
                  <a:ea typeface="Arial Unicode MS" pitchFamily="34" charset="-128"/>
                  <a:cs typeface="Arial Unicode MS" pitchFamily="34" charset="-128"/>
                </a:rPr>
              </a:br>
              <a:r>
                <a:rPr lang="en-US" sz="1400" kern="0" dirty="0">
                  <a:solidFill>
                    <a:schemeClr val="bg1"/>
                  </a:solidFill>
                  <a:ea typeface="Arial Unicode MS" pitchFamily="34" charset="-128"/>
                  <a:cs typeface="Arial Unicode MS" pitchFamily="34" charset="-128"/>
                </a:rPr>
                <a:t>Job</a:t>
              </a:r>
            </a:p>
          </p:txBody>
        </p:sp>
        <p:cxnSp>
          <p:nvCxnSpPr>
            <p:cNvPr id="20" name="Elbow Connector 32"/>
            <p:cNvCxnSpPr>
              <a:cxnSpLocks noChangeShapeType="1"/>
              <a:stCxn id="21" idx="3"/>
              <a:endCxn id="9" idx="2"/>
            </p:cNvCxnSpPr>
            <p:nvPr/>
          </p:nvCxnSpPr>
          <p:spPr bwMode="gray">
            <a:xfrm>
              <a:off x="5455759" y="4921600"/>
              <a:ext cx="577629" cy="1038847"/>
            </a:xfrm>
            <a:prstGeom prst="bentConnector3">
              <a:avLst>
                <a:gd name="adj1" fmla="val 50000"/>
              </a:avLst>
            </a:prstGeom>
            <a:noFill/>
            <a:ln w="12700" algn="ctr">
              <a:solidFill>
                <a:schemeClr val="bg1"/>
              </a:solidFill>
              <a:miter lim="800000"/>
              <a:headEnd/>
              <a:tailEnd type="triangle" w="med" len="med"/>
            </a:ln>
            <a:extLst>
              <a:ext uri="{909E8E84-426E-40DD-AFC4-6F175D3DCCD1}">
                <a14:hiddenFill xmlns:a14="http://schemas.microsoft.com/office/drawing/2010/main">
                  <a:noFill/>
                </a14:hiddenFill>
              </a:ext>
            </a:extLst>
          </p:spPr>
        </p:cxnSp>
        <p:sp>
          <p:nvSpPr>
            <p:cNvPr id="21" name="Rounded Rectangle 20"/>
            <p:cNvSpPr/>
            <p:nvPr/>
          </p:nvSpPr>
          <p:spPr bwMode="gray">
            <a:xfrm>
              <a:off x="4586427" y="4560141"/>
              <a:ext cx="869742" cy="722473"/>
            </a:xfrm>
            <a:prstGeom prst="roundRect">
              <a:avLst/>
            </a:prstGeom>
            <a:solidFill>
              <a:srgbClr val="CCCCCC">
                <a:lumMod val="75000"/>
              </a:srgbClr>
            </a:solidFill>
            <a:ln w="6350" algn="ctr">
              <a:noFill/>
              <a:miter lim="800000"/>
              <a:headEnd/>
              <a:tailEnd/>
            </a:ln>
          </p:spPr>
          <p:txBody>
            <a:bodyPr lIns="89979" tIns="71983" rIns="89979" bIns="71983" anchor="ctr"/>
            <a:lstStyle/>
            <a:p>
              <a:pPr algn="ctr">
                <a:spcBef>
                  <a:spcPct val="50000"/>
                </a:spcBef>
                <a:buClr>
                  <a:srgbClr val="F0AB00"/>
                </a:buClr>
                <a:buSzPct val="80000"/>
                <a:defRPr/>
              </a:pPr>
              <a:r>
                <a:rPr lang="en-US" sz="1600" kern="0" dirty="0">
                  <a:solidFill>
                    <a:schemeClr val="bg1"/>
                  </a:solidFill>
                  <a:ea typeface="Arial Unicode MS" pitchFamily="34" charset="-128"/>
                  <a:cs typeface="Arial Unicode MS" pitchFamily="34" charset="-128"/>
                </a:rPr>
                <a:t>Runtime Monitor</a:t>
              </a:r>
              <a:br>
                <a:rPr lang="en-US" sz="1600" kern="0" dirty="0">
                  <a:solidFill>
                    <a:schemeClr val="bg1"/>
                  </a:solidFill>
                  <a:ea typeface="Arial Unicode MS" pitchFamily="34" charset="-128"/>
                  <a:cs typeface="Arial Unicode MS" pitchFamily="34" charset="-128"/>
                </a:rPr>
              </a:br>
              <a:r>
                <a:rPr lang="en-US" sz="1600" kern="0" dirty="0">
                  <a:solidFill>
                    <a:schemeClr val="bg1"/>
                  </a:solidFill>
                  <a:ea typeface="Arial Unicode MS" pitchFamily="34" charset="-128"/>
                  <a:cs typeface="Arial Unicode MS" pitchFamily="34" charset="-128"/>
                </a:rPr>
                <a:t>Data</a:t>
              </a:r>
            </a:p>
          </p:txBody>
        </p:sp>
        <p:cxnSp>
          <p:nvCxnSpPr>
            <p:cNvPr id="22" name="Elbow Connector 34"/>
            <p:cNvCxnSpPr>
              <a:cxnSpLocks noChangeShapeType="1"/>
              <a:stCxn id="17" idx="3"/>
              <a:endCxn id="21" idx="1"/>
            </p:cNvCxnSpPr>
            <p:nvPr/>
          </p:nvCxnSpPr>
          <p:spPr bwMode="gray">
            <a:xfrm>
              <a:off x="3915439" y="4921599"/>
              <a:ext cx="670969" cy="1"/>
            </a:xfrm>
            <a:prstGeom prst="bentConnector3">
              <a:avLst>
                <a:gd name="adj1" fmla="val 50000"/>
              </a:avLst>
            </a:prstGeom>
            <a:noFill/>
            <a:ln w="12700" algn="ctr">
              <a:solidFill>
                <a:schemeClr val="bg1"/>
              </a:solidFill>
              <a:miter lim="800000"/>
              <a:headEnd/>
              <a:tailEnd type="triangle" w="med" len="med"/>
            </a:ln>
            <a:extLst>
              <a:ext uri="{909E8E84-426E-40DD-AFC4-6F175D3DCCD1}">
                <a14:hiddenFill xmlns:a14="http://schemas.microsoft.com/office/drawing/2010/main">
                  <a:noFill/>
                </a14:hiddenFill>
              </a:ext>
            </a:extLst>
          </p:spPr>
        </p:cxnSp>
        <p:sp>
          <p:nvSpPr>
            <p:cNvPr id="23" name="TextBox 22"/>
            <p:cNvSpPr txBox="1"/>
            <p:nvPr/>
          </p:nvSpPr>
          <p:spPr bwMode="gray">
            <a:xfrm>
              <a:off x="4103162" y="4699872"/>
              <a:ext cx="311740" cy="205278"/>
            </a:xfrm>
            <a:prstGeom prst="rect">
              <a:avLst/>
            </a:prstGeom>
            <a:noFill/>
          </p:spPr>
          <p:txBody>
            <a:bodyPr wrap="none" lIns="0" tIns="0" rIns="0" bIns="0">
              <a:spAutoFit/>
            </a:bodyPr>
            <a:lstStyle/>
            <a:p>
              <a:pPr algn="ctr">
                <a:spcBef>
                  <a:spcPct val="50000"/>
                </a:spcBef>
                <a:buClr>
                  <a:srgbClr val="F0AB00"/>
                </a:buClr>
                <a:buSzPct val="80000"/>
                <a:defRPr/>
              </a:pPr>
              <a:r>
                <a:rPr lang="en-US" sz="1400" kern="0" dirty="0">
                  <a:solidFill>
                    <a:schemeClr val="bg1"/>
                  </a:solidFill>
                  <a:ea typeface="Arial Unicode MS" pitchFamily="34" charset="-128"/>
                  <a:cs typeface="Arial Unicode MS" pitchFamily="34" charset="-128"/>
                </a:rPr>
                <a:t>Async.</a:t>
              </a:r>
            </a:p>
          </p:txBody>
        </p:sp>
      </p:grpSp>
      <p:sp>
        <p:nvSpPr>
          <p:cNvPr id="2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3961111582"/>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xmlns=""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 </a:t>
            </a:r>
            <a:endParaRPr lang="en-US" dirty="0"/>
          </a:p>
        </p:txBody>
      </p:sp>
      <p:sp>
        <p:nvSpPr>
          <p:cNvPr id="11" name="Title 10"/>
          <p:cNvSpPr>
            <a:spLocks noGrp="1"/>
          </p:cNvSpPr>
          <p:nvPr>
            <p:ph type="title"/>
          </p:nvPr>
        </p:nvSpPr>
        <p:spPr/>
        <p:txBody>
          <a:bodyPr>
            <a:noAutofit/>
          </a:bodyPr>
          <a:lstStyle/>
          <a:p>
            <a:r>
              <a:rPr lang="en-US" dirty="0">
                <a:solidFill>
                  <a:schemeClr val="bg1"/>
                </a:solidFill>
                <a:latin typeface="Cooper Black" panose="0208090404030B020404" pitchFamily="18" charset="0"/>
              </a:rPr>
              <a:t>SQL </a:t>
            </a:r>
            <a:r>
              <a:rPr lang="en-US" dirty="0" smtClean="0">
                <a:solidFill>
                  <a:schemeClr val="bg1"/>
                </a:solidFill>
                <a:latin typeface="Cooper Black" panose="0208090404030B020404" pitchFamily="18" charset="0"/>
              </a:rPr>
              <a:t>Performance Worklist Tuning </a:t>
            </a:r>
            <a:endParaRPr lang="en-US" dirty="0">
              <a:solidFill>
                <a:schemeClr val="bg1"/>
              </a:solidFill>
              <a:latin typeface="Cooper Black" panose="0208090404030B020404" pitchFamily="18" charset="0"/>
            </a:endParaRP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Rectangle 5"/>
          <p:cNvSpPr/>
          <p:nvPr/>
        </p:nvSpPr>
        <p:spPr>
          <a:xfrm>
            <a:off x="609441" y="1050950"/>
            <a:ext cx="11238002" cy="1754326"/>
          </a:xfrm>
          <a:prstGeom prst="rect">
            <a:avLst/>
          </a:prstGeom>
        </p:spPr>
        <p:txBody>
          <a:bodyPr wrap="square">
            <a:spAutoFit/>
          </a:bodyPr>
          <a:lstStyle/>
          <a:p>
            <a:r>
              <a:rPr lang="en-US" sz="1800" dirty="0">
                <a:solidFill>
                  <a:schemeClr val="bg1"/>
                </a:solidFill>
                <a:latin typeface="Benton Sans"/>
              </a:rPr>
              <a:t>The </a:t>
            </a:r>
            <a:r>
              <a:rPr lang="en-US" sz="1800" b="1" dirty="0">
                <a:solidFill>
                  <a:schemeClr val="bg1"/>
                </a:solidFill>
                <a:latin typeface="Benton Sans"/>
              </a:rPr>
              <a:t>SQL Performance </a:t>
            </a:r>
            <a:r>
              <a:rPr lang="en-US" sz="1800" b="1" dirty="0" smtClean="0">
                <a:solidFill>
                  <a:schemeClr val="bg1"/>
                </a:solidFill>
                <a:latin typeface="Benton Sans"/>
              </a:rPr>
              <a:t>Worklist Tuning</a:t>
            </a:r>
            <a:r>
              <a:rPr lang="en-US" sz="1800" dirty="0">
                <a:solidFill>
                  <a:schemeClr val="bg1"/>
                </a:solidFill>
                <a:latin typeface="Benton Sans"/>
              </a:rPr>
              <a:t> (transaction </a:t>
            </a:r>
            <a:r>
              <a:rPr lang="en-US" sz="1800" dirty="0">
                <a:solidFill>
                  <a:schemeClr val="bg1"/>
                </a:solidFill>
                <a:latin typeface="Monaco"/>
              </a:rPr>
              <a:t>SWLT</a:t>
            </a:r>
            <a:r>
              <a:rPr lang="en-US" sz="1800" dirty="0">
                <a:solidFill>
                  <a:schemeClr val="bg1"/>
                </a:solidFill>
                <a:latin typeface="Benton Sans"/>
              </a:rPr>
              <a:t>) enables you to find ABAP SQL code that has potential for performance improvement. This tool combines information from static ABAP code scans that normally run in a test or quality system with runtime data from the </a:t>
            </a:r>
            <a:r>
              <a:rPr lang="en-US" sz="1800" b="1" dirty="0">
                <a:solidFill>
                  <a:schemeClr val="bg1"/>
                </a:solidFill>
                <a:latin typeface="Benton Sans"/>
              </a:rPr>
              <a:t>SQL Monitor</a:t>
            </a:r>
            <a:r>
              <a:rPr lang="en-US" sz="1800" dirty="0">
                <a:solidFill>
                  <a:schemeClr val="bg1"/>
                </a:solidFill>
                <a:latin typeface="Benton Sans"/>
              </a:rPr>
              <a:t> that typically originates from the productive system. Based on data records collected by the </a:t>
            </a:r>
            <a:r>
              <a:rPr lang="en-US" sz="1800" b="1" dirty="0">
                <a:solidFill>
                  <a:schemeClr val="bg1"/>
                </a:solidFill>
                <a:latin typeface="Benton Sans"/>
              </a:rPr>
              <a:t>SQL Monitor</a:t>
            </a:r>
            <a:r>
              <a:rPr lang="en-US" sz="1800" dirty="0">
                <a:solidFill>
                  <a:schemeClr val="bg1"/>
                </a:solidFill>
                <a:latin typeface="Benton Sans"/>
              </a:rPr>
              <a:t>, the </a:t>
            </a:r>
            <a:r>
              <a:rPr lang="en-US" sz="1800" b="1" dirty="0">
                <a:solidFill>
                  <a:schemeClr val="bg1"/>
                </a:solidFill>
                <a:latin typeface="Benton Sans"/>
              </a:rPr>
              <a:t>SQL Performance Tuning Worklist</a:t>
            </a:r>
            <a:r>
              <a:rPr lang="en-US" sz="1800" dirty="0">
                <a:solidFill>
                  <a:schemeClr val="bg1"/>
                </a:solidFill>
                <a:latin typeface="Benton Sans"/>
              </a:rPr>
              <a:t> automatically creates a worklist and allows you to rank the findings according to specific performance issues and their business relevance.</a:t>
            </a:r>
            <a:endParaRPr lang="en-US" sz="1800" dirty="0">
              <a:solidFill>
                <a:schemeClr val="bg1"/>
              </a:solidFill>
            </a:endParaRPr>
          </a:p>
        </p:txBody>
      </p:sp>
      <p:sp>
        <p:nvSpPr>
          <p:cNvPr id="7" name="Oval 6">
            <a:extLst>
              <a:ext uri="{FF2B5EF4-FFF2-40B4-BE49-F238E27FC236}">
                <a16:creationId xmlns:a16="http://schemas.microsoft.com/office/drawing/2014/main" xmlns="" id="{C71A7E1E-E127-4224-8C72-27FFE81E1F07}"/>
              </a:ext>
            </a:extLst>
          </p:cNvPr>
          <p:cNvSpPr/>
          <p:nvPr/>
        </p:nvSpPr>
        <p:spPr>
          <a:xfrm>
            <a:off x="1522338" y="2783717"/>
            <a:ext cx="3657600" cy="3270739"/>
          </a:xfrm>
          <a:prstGeom prst="ellipse">
            <a:avLst/>
          </a:prstGeom>
          <a:solidFill>
            <a:schemeClr val="accent1">
              <a:alpha val="3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bg1"/>
                </a:solidFill>
              </a:rPr>
              <a:t>Findings from</a:t>
            </a:r>
          </a:p>
          <a:p>
            <a:r>
              <a:rPr lang="en-US" sz="1800" b="1" dirty="0">
                <a:solidFill>
                  <a:schemeClr val="bg1"/>
                </a:solidFill>
              </a:rPr>
              <a:t> SCI/ATC</a:t>
            </a:r>
          </a:p>
          <a:p>
            <a:r>
              <a:rPr lang="en-US" sz="1800" b="1" dirty="0">
                <a:solidFill>
                  <a:schemeClr val="bg1"/>
                </a:solidFill>
              </a:rPr>
              <a:t>Which are all</a:t>
            </a:r>
          </a:p>
          <a:p>
            <a:r>
              <a:rPr lang="en-US" sz="1800" b="1" dirty="0">
                <a:solidFill>
                  <a:schemeClr val="bg1"/>
                </a:solidFill>
              </a:rPr>
              <a:t> violation of </a:t>
            </a:r>
          </a:p>
          <a:p>
            <a:r>
              <a:rPr lang="en-US" sz="1800" b="1" dirty="0">
                <a:solidFill>
                  <a:schemeClr val="bg1"/>
                </a:solidFill>
              </a:rPr>
              <a:t>guidelines</a:t>
            </a:r>
          </a:p>
        </p:txBody>
      </p:sp>
      <p:sp>
        <p:nvSpPr>
          <p:cNvPr id="8" name="Oval 7">
            <a:extLst>
              <a:ext uri="{FF2B5EF4-FFF2-40B4-BE49-F238E27FC236}">
                <a16:creationId xmlns:a16="http://schemas.microsoft.com/office/drawing/2014/main" xmlns="" id="{52B79CDB-F144-41CC-BA21-45D6086968A1}"/>
              </a:ext>
            </a:extLst>
          </p:cNvPr>
          <p:cNvSpPr/>
          <p:nvPr/>
        </p:nvSpPr>
        <p:spPr>
          <a:xfrm>
            <a:off x="3444924" y="2796973"/>
            <a:ext cx="3657600" cy="3270739"/>
          </a:xfrm>
          <a:prstGeom prst="ellipse">
            <a:avLst/>
          </a:prstGeom>
          <a:solidFill>
            <a:schemeClr val="accent6">
              <a:alpha val="3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bg1"/>
                </a:solidFill>
              </a:rPr>
              <a:t>SQLM tool for most </a:t>
            </a:r>
          </a:p>
          <a:p>
            <a:pPr algn="r"/>
            <a:r>
              <a:rPr lang="en-US" sz="1800" dirty="0">
                <a:solidFill>
                  <a:schemeClr val="bg1"/>
                </a:solidFill>
              </a:rPr>
              <a:t>used and domination</a:t>
            </a:r>
          </a:p>
          <a:p>
            <a:pPr algn="r"/>
            <a:r>
              <a:rPr lang="en-US" sz="1800" dirty="0">
                <a:solidFill>
                  <a:schemeClr val="bg1"/>
                </a:solidFill>
              </a:rPr>
              <a:t> SQL statements</a:t>
            </a:r>
          </a:p>
        </p:txBody>
      </p:sp>
      <p:sp>
        <p:nvSpPr>
          <p:cNvPr id="9" name="TextBox 8">
            <a:extLst>
              <a:ext uri="{FF2B5EF4-FFF2-40B4-BE49-F238E27FC236}">
                <a16:creationId xmlns:a16="http://schemas.microsoft.com/office/drawing/2014/main" xmlns="" id="{148E21FD-43DB-436B-B42D-67107FAA0E35}"/>
              </a:ext>
            </a:extLst>
          </p:cNvPr>
          <p:cNvSpPr txBox="1"/>
          <p:nvPr/>
        </p:nvSpPr>
        <p:spPr>
          <a:xfrm>
            <a:off x="3822104" y="6219901"/>
            <a:ext cx="2699238" cy="369332"/>
          </a:xfrm>
          <a:prstGeom prst="rect">
            <a:avLst/>
          </a:prstGeom>
          <a:noFill/>
        </p:spPr>
        <p:txBody>
          <a:bodyPr wrap="square" rtlCol="0">
            <a:spAutoFit/>
          </a:bodyPr>
          <a:lstStyle/>
          <a:p>
            <a:r>
              <a:rPr lang="en-US" sz="1800" b="1" dirty="0">
                <a:solidFill>
                  <a:schemeClr val="bg1"/>
                </a:solidFill>
              </a:rPr>
              <a:t>Priorities</a:t>
            </a:r>
          </a:p>
        </p:txBody>
      </p:sp>
      <p:cxnSp>
        <p:nvCxnSpPr>
          <p:cNvPr id="10" name="Straight Arrow Connector 9">
            <a:extLst>
              <a:ext uri="{FF2B5EF4-FFF2-40B4-BE49-F238E27FC236}">
                <a16:creationId xmlns:a16="http://schemas.microsoft.com/office/drawing/2014/main" xmlns="" id="{DD06BA3C-9853-4700-94A7-43BB90517936}"/>
              </a:ext>
            </a:extLst>
          </p:cNvPr>
          <p:cNvCxnSpPr/>
          <p:nvPr/>
        </p:nvCxnSpPr>
        <p:spPr>
          <a:xfrm flipV="1">
            <a:off x="4285926" y="5843573"/>
            <a:ext cx="14908" cy="4160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
        <p:nvSpPr>
          <p:cNvPr id="2" name="Rectangle 1"/>
          <p:cNvSpPr/>
          <p:nvPr/>
        </p:nvSpPr>
        <p:spPr>
          <a:xfrm>
            <a:off x="7680261" y="2883512"/>
            <a:ext cx="4504759" cy="646331"/>
          </a:xfrm>
          <a:prstGeom prst="rect">
            <a:avLst/>
          </a:prstGeom>
        </p:spPr>
        <p:txBody>
          <a:bodyPr wrap="none">
            <a:spAutoFit/>
          </a:bodyPr>
          <a:lstStyle/>
          <a:p>
            <a:r>
              <a:rPr lang="en-US" sz="1800" kern="0" dirty="0" smtClean="0">
                <a:solidFill>
                  <a:schemeClr val="bg1"/>
                </a:solidFill>
              </a:rPr>
              <a:t>What need to be fix?</a:t>
            </a:r>
          </a:p>
          <a:p>
            <a:r>
              <a:rPr lang="en-US" sz="1800" kern="0" dirty="0" smtClean="0">
                <a:solidFill>
                  <a:schemeClr val="bg1"/>
                </a:solidFill>
              </a:rPr>
              <a:t>Performance_DB  : is the Check Static Variant.</a:t>
            </a:r>
            <a:endParaRPr lang="en-US" sz="1800" dirty="0"/>
          </a:p>
        </p:txBody>
      </p:sp>
    </p:spTree>
    <p:extLst>
      <p:ext uri="{BB962C8B-B14F-4D97-AF65-F5344CB8AC3E}">
        <p14:creationId xmlns:p14="http://schemas.microsoft.com/office/powerpoint/2010/main" val="2758778312"/>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xmlns=""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r>
              <a:rPr lang="en-US" dirty="0">
                <a:solidFill>
                  <a:schemeClr val="bg1"/>
                </a:solidFill>
                <a:latin typeface="Cooper Black" panose="0208090404030B020404" pitchFamily="18" charset="0"/>
              </a:rPr>
              <a:t>SQL Performance Tuning Worklist - Usage</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Text Placeholder 2"/>
          <p:cNvSpPr txBox="1">
            <a:spLocks/>
          </p:cNvSpPr>
          <p:nvPr/>
        </p:nvSpPr>
        <p:spPr bwMode="gray">
          <a:xfrm>
            <a:off x="611554" y="1484784"/>
            <a:ext cx="9947354" cy="333298"/>
          </a:xfrm>
          <a:prstGeom prst="rect">
            <a:avLst/>
          </a:prstGeom>
        </p:spPr>
        <p:txBody>
          <a:bodyPr lIns="0" tIns="0" rIns="0" bIns="0"/>
          <a:lstStyle>
            <a:lvl1pPr marL="0" indent="0" algn="l" defTabSz="914400" rtl="0" eaLnBrk="1" latinLnBrk="0" hangingPunct="1">
              <a:spcBef>
                <a:spcPts val="1620"/>
              </a:spcBef>
              <a:buClr>
                <a:schemeClr val="accent1"/>
              </a:buClr>
              <a:buSzPct val="80000"/>
              <a:buFontTx/>
              <a:buNone/>
              <a:defRPr sz="1800" b="1" kern="1200">
                <a:solidFill>
                  <a:schemeClr val="tx1"/>
                </a:solidFill>
                <a:latin typeface="+mn-lt"/>
                <a:ea typeface="+mn-ea"/>
                <a:cs typeface="+mn-cs"/>
              </a:defRPr>
            </a:lvl1pPr>
            <a:lvl2pPr marL="0" indent="0" algn="l" defTabSz="914400" rtl="0" eaLnBrk="1" latinLnBrk="0" hangingPunct="1">
              <a:spcBef>
                <a:spcPts val="600"/>
              </a:spcBef>
              <a:buClr>
                <a:schemeClr val="accent1"/>
              </a:buClr>
              <a:buSzPct val="80000"/>
              <a:buFont typeface="Wingdings" pitchFamily="2" charset="2"/>
              <a:buNone/>
              <a:defRPr sz="1800" kern="1200">
                <a:solidFill>
                  <a:schemeClr val="tx1"/>
                </a:solidFill>
                <a:latin typeface="+mn-lt"/>
                <a:ea typeface="+mn-ea"/>
                <a:cs typeface="+mn-cs"/>
              </a:defRPr>
            </a:lvl2pPr>
            <a:lvl3pPr marL="180000" indent="-180000" algn="l" defTabSz="914400" rtl="0" eaLnBrk="1" latinLnBrk="0" hangingPunct="1">
              <a:spcBef>
                <a:spcPts val="400"/>
              </a:spcBef>
              <a:buClr>
                <a:schemeClr val="accent1"/>
              </a:buClr>
              <a:buSzPct val="100000"/>
              <a:buFont typeface="Wingdings"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400"/>
              </a:spcBef>
              <a:buClr>
                <a:schemeClr val="accent2"/>
              </a:buClr>
              <a:buSzPct val="100000"/>
              <a:buFont typeface="Arial" pitchFamily="34" charset="0"/>
              <a:buChar char="–"/>
              <a:defRPr sz="1400" kern="1200">
                <a:solidFill>
                  <a:schemeClr val="tx1"/>
                </a:solidFill>
                <a:latin typeface="+mn-lt"/>
                <a:ea typeface="+mn-ea"/>
                <a:cs typeface="+mn-cs"/>
              </a:defRPr>
            </a:lvl4pPr>
            <a:lvl5pPr marL="541338" indent="-180000" algn="l" defTabSz="914400" rtl="0" eaLnBrk="1" latinLnBrk="0" hangingPunct="1">
              <a:spcBef>
                <a:spcPts val="250"/>
              </a:spcBef>
              <a:buClr>
                <a:schemeClr val="accent2"/>
              </a:buClr>
              <a:buSzPct val="100000"/>
              <a:buFont typeface="Courier New" pitchFamily="49" charset="0"/>
              <a:buChar char="o"/>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defRPr/>
            </a:pPr>
            <a:r>
              <a:rPr lang="en-US" sz="2000" b="1" kern="0" dirty="0">
                <a:solidFill>
                  <a:schemeClr val="bg1"/>
                </a:solidFill>
                <a:ea typeface="Arial Unicode MS" pitchFamily="34" charset="-128"/>
                <a:cs typeface="Arial Unicode MS" pitchFamily="34" charset="-128"/>
              </a:rPr>
              <a:t>Transaction SWLT provides a combined view with flexible navigation options</a:t>
            </a:r>
          </a:p>
        </p:txBody>
      </p:sp>
      <p:pic>
        <p:nvPicPr>
          <p:cNvPr id="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gray">
          <a:xfrm>
            <a:off x="2410044" y="1930765"/>
            <a:ext cx="7730606" cy="3702939"/>
          </a:xfrm>
          <a:prstGeom prst="rect">
            <a:avLst/>
          </a:prstGeom>
          <a:noFill/>
          <a:ln w="9525">
            <a:solidFill>
              <a:srgbClr val="0076CB"/>
            </a:solidFill>
            <a:miter lim="800000"/>
            <a:headEnd/>
            <a:tailEnd/>
          </a:ln>
          <a:extLst>
            <a:ext uri="{909E8E84-426E-40DD-AFC4-6F175D3DCCD1}">
              <a14:hiddenFill xmlns:a14="http://schemas.microsoft.com/office/drawing/2010/main">
                <a:solidFill>
                  <a:srgbClr val="FFFFFF"/>
                </a:solidFill>
              </a14:hiddenFill>
            </a:ext>
          </a:extLst>
        </p:spPr>
      </p:pic>
      <p:sp>
        <p:nvSpPr>
          <p:cNvPr id="8" name="TextBox 7"/>
          <p:cNvSpPr txBox="1"/>
          <p:nvPr/>
        </p:nvSpPr>
        <p:spPr bwMode="gray">
          <a:xfrm>
            <a:off x="325187" y="5034263"/>
            <a:ext cx="1593482" cy="769263"/>
          </a:xfrm>
          <a:prstGeom prst="rect">
            <a:avLst/>
          </a:prstGeom>
          <a:noFill/>
          <a:ln>
            <a:noFill/>
          </a:ln>
        </p:spPr>
        <p:txBody>
          <a:bodyPr wrap="square" lIns="0" tIns="0" rIns="0" bIns="0">
            <a:spAutoFit/>
          </a:bodyPr>
          <a:lstStyle/>
          <a:p>
            <a:pPr algn="r">
              <a:spcBef>
                <a:spcPct val="50000"/>
              </a:spcBef>
              <a:buClr>
                <a:srgbClr val="F0AB00"/>
              </a:buClr>
              <a:buSzPct val="80000"/>
              <a:defRPr/>
            </a:pPr>
            <a:r>
              <a:rPr lang="en-US" sz="1800" kern="0" dirty="0">
                <a:solidFill>
                  <a:schemeClr val="bg1"/>
                </a:solidFill>
                <a:ea typeface="Arial Unicode MS" pitchFamily="34" charset="-128"/>
                <a:cs typeface="Arial Unicode MS" pitchFamily="34" charset="-128"/>
              </a:rPr>
              <a:t>SQLM Data</a:t>
            </a:r>
            <a:r>
              <a:rPr lang="en-US" sz="1600" kern="0" dirty="0">
                <a:solidFill>
                  <a:schemeClr val="bg1"/>
                </a:solidFill>
                <a:ea typeface="Arial Unicode MS" pitchFamily="34" charset="-128"/>
                <a:cs typeface="Arial Unicode MS" pitchFamily="34" charset="-128"/>
              </a:rPr>
              <a:t/>
            </a:r>
            <a:br>
              <a:rPr lang="en-US" sz="1600" kern="0" dirty="0">
                <a:solidFill>
                  <a:schemeClr val="bg1"/>
                </a:solidFill>
                <a:ea typeface="Arial Unicode MS" pitchFamily="34" charset="-128"/>
                <a:cs typeface="Arial Unicode MS" pitchFamily="34" charset="-128"/>
              </a:rPr>
            </a:br>
            <a:r>
              <a:rPr lang="en-US" sz="1600" kern="0" dirty="0">
                <a:solidFill>
                  <a:schemeClr val="bg1"/>
                </a:solidFill>
                <a:ea typeface="Arial Unicode MS" pitchFamily="34" charset="-128"/>
                <a:cs typeface="Arial Unicode MS" pitchFamily="34" charset="-128"/>
              </a:rPr>
              <a:t>Different request</a:t>
            </a:r>
            <a:br>
              <a:rPr lang="en-US" sz="1600" kern="0" dirty="0">
                <a:solidFill>
                  <a:schemeClr val="bg1"/>
                </a:solidFill>
                <a:ea typeface="Arial Unicode MS" pitchFamily="34" charset="-128"/>
                <a:cs typeface="Arial Unicode MS" pitchFamily="34" charset="-128"/>
              </a:rPr>
            </a:br>
            <a:r>
              <a:rPr lang="en-US" sz="1600" kern="0" dirty="0">
                <a:solidFill>
                  <a:schemeClr val="bg1"/>
                </a:solidFill>
                <a:ea typeface="Arial Unicode MS" pitchFamily="34" charset="-128"/>
                <a:cs typeface="Arial Unicode MS" pitchFamily="34" charset="-128"/>
              </a:rPr>
              <a:t>entry points</a:t>
            </a:r>
          </a:p>
        </p:txBody>
      </p:sp>
      <p:sp>
        <p:nvSpPr>
          <p:cNvPr id="9" name="TextBox 8"/>
          <p:cNvSpPr txBox="1"/>
          <p:nvPr/>
        </p:nvSpPr>
        <p:spPr bwMode="gray">
          <a:xfrm>
            <a:off x="10361420" y="5034264"/>
            <a:ext cx="1638715" cy="769263"/>
          </a:xfrm>
          <a:prstGeom prst="rect">
            <a:avLst/>
          </a:prstGeom>
          <a:noFill/>
          <a:ln>
            <a:noFill/>
          </a:ln>
        </p:spPr>
        <p:txBody>
          <a:bodyPr wrap="square" lIns="0" tIns="0" rIns="0" bIns="0">
            <a:spAutoFit/>
          </a:bodyPr>
          <a:lstStyle/>
          <a:p>
            <a:pPr>
              <a:spcBef>
                <a:spcPct val="50000"/>
              </a:spcBef>
              <a:buClr>
                <a:srgbClr val="F0AB00"/>
              </a:buClr>
              <a:buSzPct val="80000"/>
              <a:defRPr/>
            </a:pPr>
            <a:r>
              <a:rPr lang="en-US" sz="1800" kern="0" dirty="0">
                <a:solidFill>
                  <a:schemeClr val="bg1"/>
                </a:solidFill>
                <a:ea typeface="Arial Unicode MS" pitchFamily="34" charset="-128"/>
                <a:cs typeface="Arial Unicode MS" pitchFamily="34" charset="-128"/>
              </a:rPr>
              <a:t>ATC Results</a:t>
            </a:r>
            <a:br>
              <a:rPr lang="en-US" sz="1800" kern="0" dirty="0">
                <a:solidFill>
                  <a:schemeClr val="bg1"/>
                </a:solidFill>
                <a:ea typeface="Arial Unicode MS" pitchFamily="34" charset="-128"/>
                <a:cs typeface="Arial Unicode MS" pitchFamily="34" charset="-128"/>
              </a:rPr>
            </a:br>
            <a:r>
              <a:rPr lang="en-US" sz="1600" kern="0" dirty="0">
                <a:solidFill>
                  <a:schemeClr val="bg1"/>
                </a:solidFill>
                <a:ea typeface="Arial Unicode MS" pitchFamily="34" charset="-128"/>
                <a:cs typeface="Arial Unicode MS" pitchFamily="34" charset="-128"/>
              </a:rPr>
              <a:t>Detailed check results</a:t>
            </a:r>
          </a:p>
        </p:txBody>
      </p:sp>
      <p:sp>
        <p:nvSpPr>
          <p:cNvPr id="10" name="Rectangle 9"/>
          <p:cNvSpPr/>
          <p:nvPr/>
        </p:nvSpPr>
        <p:spPr bwMode="gray">
          <a:xfrm>
            <a:off x="2007546" y="1818081"/>
            <a:ext cx="8264994" cy="3118715"/>
          </a:xfrm>
          <a:prstGeom prst="rect">
            <a:avLst/>
          </a:prstGeom>
          <a:noFill/>
          <a:ln w="38100" algn="ctr">
            <a:solidFill>
              <a:srgbClr val="F0AB00"/>
            </a:solidFill>
            <a:prstDash val="solid"/>
            <a:miter lim="800000"/>
            <a:headEnd/>
            <a:tailEnd/>
          </a:ln>
        </p:spPr>
        <p:txBody>
          <a:bodyPr lIns="89979" tIns="71983" rIns="89979" bIns="71983" anchor="ctr"/>
          <a:lstStyle/>
          <a:p>
            <a:pPr algn="ctr">
              <a:spcBef>
                <a:spcPct val="50000"/>
              </a:spcBef>
              <a:buClr>
                <a:srgbClr val="F0AB00"/>
              </a:buClr>
              <a:buSzPct val="80000"/>
              <a:defRPr/>
            </a:pPr>
            <a:endParaRPr lang="en-US" sz="1800" kern="0" dirty="0">
              <a:solidFill>
                <a:schemeClr val="bg1"/>
              </a:solidFill>
              <a:ea typeface="Arial Unicode MS" pitchFamily="34" charset="-128"/>
              <a:cs typeface="Arial Unicode MS" pitchFamily="34" charset="-128"/>
            </a:endParaRPr>
          </a:p>
        </p:txBody>
      </p:sp>
      <p:sp>
        <p:nvSpPr>
          <p:cNvPr id="12" name="TextBox 11"/>
          <p:cNvSpPr txBox="1"/>
          <p:nvPr/>
        </p:nvSpPr>
        <p:spPr bwMode="gray">
          <a:xfrm>
            <a:off x="325187" y="2243433"/>
            <a:ext cx="1593482" cy="492329"/>
          </a:xfrm>
          <a:prstGeom prst="rect">
            <a:avLst/>
          </a:prstGeom>
          <a:noFill/>
          <a:ln>
            <a:noFill/>
          </a:ln>
        </p:spPr>
        <p:txBody>
          <a:bodyPr wrap="square" lIns="0" tIns="0" rIns="0" bIns="0">
            <a:spAutoFit/>
          </a:bodyPr>
          <a:lstStyle/>
          <a:p>
            <a:pPr algn="r">
              <a:spcBef>
                <a:spcPct val="50000"/>
              </a:spcBef>
              <a:buClr>
                <a:srgbClr val="F0AB00"/>
              </a:buClr>
              <a:buSzPct val="80000"/>
              <a:defRPr/>
            </a:pPr>
            <a:r>
              <a:rPr lang="en-US" sz="1600" kern="0" dirty="0">
                <a:solidFill>
                  <a:schemeClr val="bg1"/>
                </a:solidFill>
                <a:ea typeface="Arial Unicode MS" pitchFamily="34" charset="-128"/>
                <a:cs typeface="Arial Unicode MS" pitchFamily="34" charset="-128"/>
              </a:rPr>
              <a:t>Ranked</a:t>
            </a:r>
            <a:br>
              <a:rPr lang="en-US" sz="1600" kern="0" dirty="0">
                <a:solidFill>
                  <a:schemeClr val="bg1"/>
                </a:solidFill>
                <a:ea typeface="Arial Unicode MS" pitchFamily="34" charset="-128"/>
                <a:cs typeface="Arial Unicode MS" pitchFamily="34" charset="-128"/>
              </a:rPr>
            </a:br>
            <a:r>
              <a:rPr lang="en-US" sz="1600" kern="0" dirty="0">
                <a:solidFill>
                  <a:schemeClr val="bg1"/>
                </a:solidFill>
                <a:ea typeface="Arial Unicode MS" pitchFamily="34" charset="-128"/>
                <a:cs typeface="Arial Unicode MS" pitchFamily="34" charset="-128"/>
              </a:rPr>
              <a:t>worklist</a:t>
            </a:r>
          </a:p>
        </p:txBody>
      </p:sp>
      <p:sp>
        <p:nvSpPr>
          <p:cNvPr id="13" name="Rectangle 12"/>
          <p:cNvSpPr/>
          <p:nvPr/>
        </p:nvSpPr>
        <p:spPr bwMode="gray">
          <a:xfrm>
            <a:off x="2007547" y="5038373"/>
            <a:ext cx="4267799" cy="960215"/>
          </a:xfrm>
          <a:prstGeom prst="rect">
            <a:avLst/>
          </a:prstGeom>
          <a:noFill/>
          <a:ln w="38100" algn="ctr">
            <a:solidFill>
              <a:srgbClr val="F0AB00"/>
            </a:solidFill>
            <a:prstDash val="solid"/>
            <a:miter lim="800000"/>
            <a:headEnd/>
            <a:tailEnd/>
          </a:ln>
        </p:spPr>
        <p:txBody>
          <a:bodyPr lIns="89979" tIns="71983" rIns="89979" bIns="71983" anchor="ctr"/>
          <a:lstStyle/>
          <a:p>
            <a:pPr algn="ctr">
              <a:spcBef>
                <a:spcPct val="50000"/>
              </a:spcBef>
              <a:buClr>
                <a:srgbClr val="F0AB00"/>
              </a:buClr>
              <a:buSzPct val="80000"/>
              <a:defRPr/>
            </a:pPr>
            <a:endParaRPr lang="en-US" sz="1800" kern="0" dirty="0">
              <a:solidFill>
                <a:schemeClr val="bg1"/>
              </a:solidFill>
              <a:ea typeface="Arial Unicode MS" pitchFamily="34" charset="-128"/>
              <a:cs typeface="Arial Unicode MS" pitchFamily="34" charset="-128"/>
            </a:endParaRPr>
          </a:p>
        </p:txBody>
      </p:sp>
      <p:sp>
        <p:nvSpPr>
          <p:cNvPr id="14" name="Rectangle 13"/>
          <p:cNvSpPr/>
          <p:nvPr/>
        </p:nvSpPr>
        <p:spPr bwMode="gray">
          <a:xfrm>
            <a:off x="6438821" y="5038373"/>
            <a:ext cx="3833719" cy="960215"/>
          </a:xfrm>
          <a:prstGeom prst="rect">
            <a:avLst/>
          </a:prstGeom>
          <a:noFill/>
          <a:ln w="38100" algn="ctr">
            <a:solidFill>
              <a:srgbClr val="F0AB00"/>
            </a:solidFill>
            <a:prstDash val="solid"/>
            <a:miter lim="800000"/>
            <a:headEnd/>
            <a:tailEnd/>
          </a:ln>
        </p:spPr>
        <p:txBody>
          <a:bodyPr lIns="89979" tIns="71983" rIns="89979" bIns="71983" anchor="ctr"/>
          <a:lstStyle/>
          <a:p>
            <a:pPr algn="ctr">
              <a:spcBef>
                <a:spcPct val="50000"/>
              </a:spcBef>
              <a:buClr>
                <a:srgbClr val="F0AB00"/>
              </a:buClr>
              <a:buSzPct val="80000"/>
              <a:defRPr/>
            </a:pPr>
            <a:endParaRPr lang="en-US" sz="1800" kern="0" dirty="0">
              <a:solidFill>
                <a:schemeClr val="bg1"/>
              </a:solidFill>
              <a:ea typeface="Arial Unicode MS" pitchFamily="34" charset="-128"/>
              <a:cs typeface="Arial Unicode MS" pitchFamily="34" charset="-128"/>
            </a:endParaRPr>
          </a:p>
        </p:txBody>
      </p:sp>
      <p:sp>
        <p:nvSpPr>
          <p:cNvPr id="15" name="Oval 89"/>
          <p:cNvSpPr/>
          <p:nvPr/>
        </p:nvSpPr>
        <p:spPr bwMode="gray">
          <a:xfrm>
            <a:off x="2037067" y="1818080"/>
            <a:ext cx="390435" cy="390434"/>
          </a:xfrm>
          <a:prstGeom prst="rect">
            <a:avLst/>
          </a:prstGeom>
          <a:solidFill>
            <a:srgbClr val="F0AB00"/>
          </a:solidFill>
          <a:ln w="6350" algn="ctr">
            <a:noFill/>
            <a:miter lim="800000"/>
            <a:headEnd/>
            <a:tailEnd/>
          </a:ln>
        </p:spPr>
        <p:txBody>
          <a:bodyPr lIns="89979" tIns="71983" rIns="89979" bIns="71983" anchor="ctr"/>
          <a:lstStyle/>
          <a:p>
            <a:pPr algn="ctr">
              <a:spcBef>
                <a:spcPct val="50000"/>
              </a:spcBef>
              <a:buClr>
                <a:srgbClr val="F0AB00"/>
              </a:buClr>
              <a:buSzPct val="80000"/>
              <a:defRPr/>
            </a:pPr>
            <a:r>
              <a:rPr lang="en-US" sz="1600" kern="0" dirty="0">
                <a:solidFill>
                  <a:schemeClr val="bg1"/>
                </a:solidFill>
                <a:ea typeface="Arial Unicode MS" pitchFamily="34" charset="-128"/>
                <a:cs typeface="Arial Unicode MS" pitchFamily="34" charset="-128"/>
              </a:rPr>
              <a:t>1</a:t>
            </a:r>
            <a:endParaRPr lang="en-US" sz="2400" kern="0" dirty="0">
              <a:solidFill>
                <a:schemeClr val="bg1"/>
              </a:solidFill>
              <a:ea typeface="Arial Unicode MS" pitchFamily="34" charset="-128"/>
              <a:cs typeface="Arial Unicode MS" pitchFamily="34" charset="-128"/>
            </a:endParaRPr>
          </a:p>
        </p:txBody>
      </p:sp>
      <p:sp>
        <p:nvSpPr>
          <p:cNvPr id="16" name="Oval 89"/>
          <p:cNvSpPr/>
          <p:nvPr/>
        </p:nvSpPr>
        <p:spPr bwMode="gray">
          <a:xfrm>
            <a:off x="2007547" y="5621007"/>
            <a:ext cx="390435" cy="390434"/>
          </a:xfrm>
          <a:prstGeom prst="rect">
            <a:avLst/>
          </a:prstGeom>
          <a:solidFill>
            <a:srgbClr val="F0AB00"/>
          </a:solidFill>
          <a:ln w="6350" algn="ctr">
            <a:noFill/>
            <a:miter lim="800000"/>
            <a:headEnd/>
            <a:tailEnd/>
          </a:ln>
        </p:spPr>
        <p:txBody>
          <a:bodyPr lIns="89979" tIns="71983" rIns="89979" bIns="71983" anchor="ctr"/>
          <a:lstStyle/>
          <a:p>
            <a:pPr algn="ctr">
              <a:spcBef>
                <a:spcPct val="50000"/>
              </a:spcBef>
              <a:buClr>
                <a:srgbClr val="F0AB00"/>
              </a:buClr>
              <a:buSzPct val="80000"/>
              <a:defRPr/>
            </a:pPr>
            <a:r>
              <a:rPr lang="en-US" sz="1600" kern="0" dirty="0">
                <a:solidFill>
                  <a:schemeClr val="bg1"/>
                </a:solidFill>
                <a:ea typeface="Arial Unicode MS" pitchFamily="34" charset="-128"/>
                <a:cs typeface="Arial Unicode MS" pitchFamily="34" charset="-128"/>
              </a:rPr>
              <a:t>2</a:t>
            </a:r>
            <a:endParaRPr lang="en-US" sz="2400" kern="0" dirty="0">
              <a:solidFill>
                <a:schemeClr val="bg1"/>
              </a:solidFill>
              <a:ea typeface="Arial Unicode MS" pitchFamily="34" charset="-128"/>
              <a:cs typeface="Arial Unicode MS" pitchFamily="34" charset="-128"/>
            </a:endParaRPr>
          </a:p>
        </p:txBody>
      </p:sp>
      <p:sp>
        <p:nvSpPr>
          <p:cNvPr id="17" name="Oval 89"/>
          <p:cNvSpPr/>
          <p:nvPr/>
        </p:nvSpPr>
        <p:spPr bwMode="gray">
          <a:xfrm>
            <a:off x="9882105" y="5608310"/>
            <a:ext cx="390435" cy="390434"/>
          </a:xfrm>
          <a:prstGeom prst="rect">
            <a:avLst/>
          </a:prstGeom>
          <a:solidFill>
            <a:srgbClr val="F0AB00"/>
          </a:solidFill>
          <a:ln w="6350" algn="ctr">
            <a:noFill/>
            <a:miter lim="800000"/>
            <a:headEnd/>
            <a:tailEnd/>
          </a:ln>
        </p:spPr>
        <p:txBody>
          <a:bodyPr lIns="89979" tIns="71983" rIns="89979" bIns="71983" anchor="ctr"/>
          <a:lstStyle/>
          <a:p>
            <a:pPr algn="ctr">
              <a:spcBef>
                <a:spcPct val="50000"/>
              </a:spcBef>
              <a:buClr>
                <a:srgbClr val="F0AB00"/>
              </a:buClr>
              <a:buSzPct val="80000"/>
              <a:defRPr/>
            </a:pPr>
            <a:r>
              <a:rPr lang="en-US" sz="1600" kern="0" dirty="0">
                <a:solidFill>
                  <a:schemeClr val="bg1"/>
                </a:solidFill>
                <a:ea typeface="Arial Unicode MS" pitchFamily="34" charset="-128"/>
                <a:cs typeface="Arial Unicode MS" pitchFamily="34" charset="-128"/>
              </a:rPr>
              <a:t>3</a:t>
            </a:r>
            <a:endParaRPr lang="en-US" sz="2400" kern="0" dirty="0">
              <a:solidFill>
                <a:schemeClr val="bg1"/>
              </a:solidFill>
              <a:ea typeface="Arial Unicode MS" pitchFamily="34" charset="-128"/>
              <a:cs typeface="Arial Unicode MS" pitchFamily="34" charset="-128"/>
            </a:endParaRPr>
          </a:p>
        </p:txBody>
      </p:sp>
      <p:sp>
        <p:nvSpPr>
          <p:cNvPr id="18"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28892921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P spid="12" grpId="0"/>
      <p:bldP spid="13" grpId="0" animBg="1"/>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xmlns=""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r>
              <a:rPr lang="en-US" dirty="0" smtClean="0">
                <a:solidFill>
                  <a:schemeClr val="bg1"/>
                </a:solidFill>
                <a:latin typeface="Cooper Black" panose="0208090404030B020404" pitchFamily="18" charset="0"/>
              </a:rPr>
              <a:t>Exercise 3</a:t>
            </a:r>
            <a:endParaRPr lang="en-US" dirty="0">
              <a:solidFill>
                <a:schemeClr val="bg1"/>
              </a:solidFill>
              <a:latin typeface="Cooper Black" panose="0208090404030B020404" pitchFamily="18" charset="0"/>
            </a:endParaRP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Text Placeholder 2"/>
          <p:cNvSpPr txBox="1">
            <a:spLocks/>
          </p:cNvSpPr>
          <p:nvPr/>
        </p:nvSpPr>
        <p:spPr bwMode="gray">
          <a:xfrm>
            <a:off x="609441" y="1279145"/>
            <a:ext cx="3600400" cy="709695"/>
          </a:xfrm>
          <a:prstGeom prst="rect">
            <a:avLst/>
          </a:prstGeom>
        </p:spPr>
        <p:txBody>
          <a:bodyPr lIns="0" tIns="0" rIns="0" bIns="0"/>
          <a:lstStyle>
            <a:lvl1pPr marL="0" indent="0" algn="l" defTabSz="914400" rtl="0" eaLnBrk="1" latinLnBrk="0" hangingPunct="1">
              <a:spcBef>
                <a:spcPts val="1620"/>
              </a:spcBef>
              <a:buClr>
                <a:schemeClr val="accent1"/>
              </a:buClr>
              <a:buSzPct val="80000"/>
              <a:buFontTx/>
              <a:buNone/>
              <a:defRPr sz="1800" b="1" kern="1200">
                <a:solidFill>
                  <a:schemeClr val="tx1"/>
                </a:solidFill>
                <a:latin typeface="+mn-lt"/>
                <a:ea typeface="+mn-ea"/>
                <a:cs typeface="+mn-cs"/>
              </a:defRPr>
            </a:lvl1pPr>
            <a:lvl2pPr marL="0" indent="0" algn="l" defTabSz="914400" rtl="0" eaLnBrk="1" latinLnBrk="0" hangingPunct="1">
              <a:spcBef>
                <a:spcPts val="600"/>
              </a:spcBef>
              <a:buClr>
                <a:schemeClr val="accent1"/>
              </a:buClr>
              <a:buSzPct val="80000"/>
              <a:buFont typeface="Wingdings" pitchFamily="2" charset="2"/>
              <a:buNone/>
              <a:defRPr sz="1800" kern="1200">
                <a:solidFill>
                  <a:schemeClr val="tx1"/>
                </a:solidFill>
                <a:latin typeface="+mn-lt"/>
                <a:ea typeface="+mn-ea"/>
                <a:cs typeface="+mn-cs"/>
              </a:defRPr>
            </a:lvl2pPr>
            <a:lvl3pPr marL="180000" indent="-180000" algn="l" defTabSz="914400" rtl="0" eaLnBrk="1" latinLnBrk="0" hangingPunct="1">
              <a:spcBef>
                <a:spcPts val="400"/>
              </a:spcBef>
              <a:buClr>
                <a:schemeClr val="accent1"/>
              </a:buClr>
              <a:buSzPct val="100000"/>
              <a:buFont typeface="Wingdings"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400"/>
              </a:spcBef>
              <a:buClr>
                <a:schemeClr val="accent2"/>
              </a:buClr>
              <a:buSzPct val="100000"/>
              <a:buFont typeface="Arial" pitchFamily="34" charset="0"/>
              <a:buChar char="–"/>
              <a:defRPr sz="1400" kern="1200">
                <a:solidFill>
                  <a:schemeClr val="tx1"/>
                </a:solidFill>
                <a:latin typeface="+mn-lt"/>
                <a:ea typeface="+mn-ea"/>
                <a:cs typeface="+mn-cs"/>
              </a:defRPr>
            </a:lvl4pPr>
            <a:lvl5pPr marL="541338" indent="-180000" algn="l" defTabSz="914400" rtl="0" eaLnBrk="1" latinLnBrk="0" hangingPunct="1">
              <a:spcBef>
                <a:spcPts val="250"/>
              </a:spcBef>
              <a:buClr>
                <a:schemeClr val="accent2"/>
              </a:buClr>
              <a:buSzPct val="100000"/>
              <a:buFont typeface="Courier New" pitchFamily="49" charset="0"/>
              <a:buChar char="o"/>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defRPr/>
            </a:pPr>
            <a:r>
              <a:rPr lang="en-US" sz="2400" b="1" kern="0" dirty="0" smtClean="0">
                <a:solidFill>
                  <a:schemeClr val="bg1"/>
                </a:solidFill>
                <a:ea typeface="Arial Unicode MS" pitchFamily="34" charset="-128"/>
                <a:cs typeface="Arial Unicode MS" pitchFamily="34" charset="-128"/>
                <a:hlinkClick r:id="rId3"/>
              </a:rPr>
              <a:t>Performance DB Check</a:t>
            </a:r>
            <a:endParaRPr lang="en-US" sz="2400" b="1" kern="0" dirty="0">
              <a:solidFill>
                <a:schemeClr val="bg1"/>
              </a:solidFill>
              <a:ea typeface="Arial Unicode MS" pitchFamily="34" charset="-128"/>
              <a:cs typeface="Arial Unicode MS" pitchFamily="34" charset="-128"/>
            </a:endParaRPr>
          </a:p>
        </p:txBody>
      </p:sp>
      <p:pic>
        <p:nvPicPr>
          <p:cNvPr id="1026" name="Picture 2" descr="Performance Reporting in the Project Managemen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9796" y="1844824"/>
            <a:ext cx="8077200" cy="4543426"/>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8614692" y="6525344"/>
            <a:ext cx="3528392" cy="28753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i="0" u="none" strike="noStrike" kern="1200" cap="none" spc="0" normalizeH="0" baseline="0" noProof="0" dirty="0">
                <a:ln>
                  <a:noFill/>
                </a:ln>
                <a:solidFill>
                  <a:schemeClr val="bg1"/>
                </a:solidFill>
                <a:effectLst/>
                <a:uLnTx/>
                <a:uFillTx/>
                <a:latin typeface="Calibri" panose="020F0502020204030204"/>
              </a:rPr>
              <a:t>Trainer: </a:t>
            </a:r>
            <a:r>
              <a:rPr lang="en-US" sz="1400" noProof="0" dirty="0" smtClean="0">
                <a:solidFill>
                  <a:schemeClr val="bg1"/>
                </a:solidFill>
                <a:latin typeface="Calibri" panose="020F0502020204030204"/>
              </a:rPr>
              <a:t>Anubhav Oberoy &amp; Shubham Singh</a:t>
            </a:r>
            <a:endParaRPr kumimoji="0" lang="en-US" sz="1400"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1843205204"/>
      </p:ext>
    </p:extLst>
  </p:cSld>
  <p:clrMapOvr>
    <a:masterClrMapping/>
  </p:clrMapOvr>
  <p:transition spd="slow">
    <p:push dir="u"/>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a:blip xmlns:r="http://schemas.openxmlformats.org/officeDocument/2006/relationships" r:embed="rId1"/>
          <a:stretch>
            <a:fillRect/>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10208</TotalTime>
  <Words>1198</Words>
  <Application>Microsoft Office PowerPoint</Application>
  <PresentationFormat>Custom</PresentationFormat>
  <Paragraphs>168</Paragraphs>
  <Slides>18</Slides>
  <Notes>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18</vt:i4>
      </vt:variant>
    </vt:vector>
  </HeadingPairs>
  <TitlesOfParts>
    <vt:vector size="32" baseType="lpstr">
      <vt:lpstr>Arial Unicode MS</vt:lpstr>
      <vt:lpstr>Arial</vt:lpstr>
      <vt:lpstr>Arial Black</vt:lpstr>
      <vt:lpstr>Arial Bold</vt:lpstr>
      <vt:lpstr>Benton Sans</vt:lpstr>
      <vt:lpstr>Calibri</vt:lpstr>
      <vt:lpstr>Cooper Black</vt:lpstr>
      <vt:lpstr>Monaco</vt:lpstr>
      <vt:lpstr>Open Sans</vt:lpstr>
      <vt:lpstr>Patua One</vt:lpstr>
      <vt:lpstr>Segoe UI</vt:lpstr>
      <vt:lpstr>Segoe UI Bold</vt:lpstr>
      <vt:lpstr>Wingdings</vt:lpstr>
      <vt:lpstr>Office Theme</vt:lpstr>
      <vt:lpstr>ABAP on Hana s/4 Hana Training</vt:lpstr>
      <vt:lpstr>Agenda – Day 5</vt:lpstr>
      <vt:lpstr>Performance Guild line for ABAP Code</vt:lpstr>
      <vt:lpstr>Question</vt:lpstr>
      <vt:lpstr>SQLM ( SQL Monitor )</vt:lpstr>
      <vt:lpstr>SQL_M Architecture  </vt:lpstr>
      <vt:lpstr>SQL Performance Worklist Tuning </vt:lpstr>
      <vt:lpstr>SQL Performance Tuning Worklist - Usage</vt:lpstr>
      <vt:lpstr>Exercise 3</vt:lpstr>
      <vt:lpstr>OIA Scenario - Open Item Analysis</vt:lpstr>
      <vt:lpstr>Articulate Requirement for OIA </vt:lpstr>
      <vt:lpstr>Custom Table for OIA</vt:lpstr>
      <vt:lpstr>Exercise 4 </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CAPM Efficient Frontier Curve for PowerPoint</dc:title>
  <dc:creator>Julian</dc:creator>
  <cp:lastModifiedBy>sc</cp:lastModifiedBy>
  <cp:revision>284</cp:revision>
  <dcterms:created xsi:type="dcterms:W3CDTF">2013-09-12T13:05:01Z</dcterms:created>
  <dcterms:modified xsi:type="dcterms:W3CDTF">2021-10-21T11:18:36Z</dcterms:modified>
</cp:coreProperties>
</file>

<file path=docProps/thumbnail.jpeg>
</file>